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8" r:id="rId3"/>
    <p:sldId id="274" r:id="rId4"/>
    <p:sldId id="260" r:id="rId5"/>
    <p:sldId id="257" r:id="rId6"/>
    <p:sldId id="275" r:id="rId7"/>
    <p:sldId id="265" r:id="rId8"/>
    <p:sldId id="261" r:id="rId9"/>
    <p:sldId id="269" r:id="rId10"/>
    <p:sldId id="270" r:id="rId11"/>
    <p:sldId id="276" r:id="rId12"/>
    <p:sldId id="268" r:id="rId13"/>
    <p:sldId id="279" r:id="rId14"/>
    <p:sldId id="277" r:id="rId15"/>
    <p:sldId id="281" r:id="rId16"/>
    <p:sldId id="282" r:id="rId17"/>
    <p:sldId id="267" r:id="rId18"/>
    <p:sldId id="263" r:id="rId19"/>
    <p:sldId id="264" r:id="rId20"/>
  </p:sldIdLst>
  <p:sldSz cx="12192000" cy="6858000"/>
  <p:notesSz cx="6858000" cy="9144000"/>
  <p:embeddedFontLst>
    <p:embeddedFont>
      <p:font typeface="Poppins" panose="00000500000000000000" pitchFamily="2"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8">
          <p15:clr>
            <a:srgbClr val="A4A3A4"/>
          </p15:clr>
        </p15:guide>
        <p15:guide id="2" pos="666">
          <p15:clr>
            <a:srgbClr val="A4A3A4"/>
          </p15:clr>
        </p15:guide>
        <p15:guide id="3" pos="5972">
          <p15:clr>
            <a:srgbClr val="A4A3A4"/>
          </p15:clr>
        </p15:guide>
        <p15:guide id="4" pos="4271">
          <p15:clr>
            <a:srgbClr val="A4A3A4"/>
          </p15:clr>
        </p15:guide>
        <p15:guide id="5" orient="horz" pos="1842">
          <p15:clr>
            <a:srgbClr val="A4A3A4"/>
          </p15:clr>
        </p15:guide>
        <p15:guide id="6" orient="horz" pos="1638">
          <p15:clr>
            <a:srgbClr val="A4A3A4"/>
          </p15:clr>
        </p15:guide>
        <p15:guide id="7" pos="834">
          <p15:clr>
            <a:srgbClr val="747775"/>
          </p15:clr>
        </p15:guide>
        <p15:guide id="8" orient="horz" pos="581">
          <p15:clr>
            <a:srgbClr val="747775"/>
          </p15:clr>
        </p15:guide>
        <p15:guide id="9" pos="39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061" autoAdjust="0"/>
  </p:normalViewPr>
  <p:slideViewPr>
    <p:cSldViewPr snapToGrid="0">
      <p:cViewPr varScale="1">
        <p:scale>
          <a:sx n="65" d="100"/>
          <a:sy n="65" d="100"/>
        </p:scale>
        <p:origin x="912" y="78"/>
      </p:cViewPr>
      <p:guideLst>
        <p:guide orient="horz" pos="4178"/>
        <p:guide pos="666"/>
        <p:guide pos="5972"/>
        <p:guide pos="4271"/>
        <p:guide orient="horz" pos="1842"/>
        <p:guide orient="horz" pos="1638"/>
        <p:guide pos="834"/>
        <p:guide orient="horz" pos="581"/>
        <p:guide pos="3936"/>
      </p:guideLst>
    </p:cSldViewPr>
  </p:slideViewPr>
  <p:outlineViewPr>
    <p:cViewPr>
      <p:scale>
        <a:sx n="33" d="100"/>
        <a:sy n="33" d="100"/>
      </p:scale>
      <p:origin x="0" y="-5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15BBBB5F-09DF-D7EC-6955-8AA542B1A030}"/>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F0B975F5-09B0-853A-580E-2786BBCD7F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191EA0F3-CFF4-0EF5-E4EE-8D30F0019F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628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2FA316CF-2298-50C0-A848-69249E26269A}"/>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B265BE4E-7030-77D9-3CA9-65FB0C7061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7B2C70B7-D0C0-0EBB-3FBD-9799F70CE0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54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A2586E6-F01B-AAE1-0F60-75E73D243C78}"/>
            </a:ext>
          </a:extLst>
        </p:cNvPr>
        <p:cNvGrpSpPr/>
        <p:nvPr/>
      </p:nvGrpSpPr>
      <p:grpSpPr>
        <a:xfrm>
          <a:off x="0" y="0"/>
          <a:ext cx="0" cy="0"/>
          <a:chOff x="0" y="0"/>
          <a:chExt cx="0" cy="0"/>
        </a:xfrm>
      </p:grpSpPr>
      <p:sp>
        <p:nvSpPr>
          <p:cNvPr id="560" name="Google Shape;560;p14:notes">
            <a:extLst>
              <a:ext uri="{FF2B5EF4-FFF2-40B4-BE49-F238E27FC236}">
                <a16:creationId xmlns:a16="http://schemas.microsoft.com/office/drawing/2014/main" id="{A9FDB895-69B0-9842-DB21-9BFDD3BBE5C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14:notes">
            <a:extLst>
              <a:ext uri="{FF2B5EF4-FFF2-40B4-BE49-F238E27FC236}">
                <a16:creationId xmlns:a16="http://schemas.microsoft.com/office/drawing/2014/main" id="{E1BC8303-E331-1877-9162-2F38D87996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151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7FB0FE1-26C7-29DF-756B-59F3BCBC1EFC}"/>
            </a:ext>
          </a:extLst>
        </p:cNvPr>
        <p:cNvGrpSpPr/>
        <p:nvPr/>
      </p:nvGrpSpPr>
      <p:grpSpPr>
        <a:xfrm>
          <a:off x="0" y="0"/>
          <a:ext cx="0" cy="0"/>
          <a:chOff x="0" y="0"/>
          <a:chExt cx="0" cy="0"/>
        </a:xfrm>
      </p:grpSpPr>
      <p:sp>
        <p:nvSpPr>
          <p:cNvPr id="589" name="Google Shape;589;p15:notes">
            <a:extLst>
              <a:ext uri="{FF2B5EF4-FFF2-40B4-BE49-F238E27FC236}">
                <a16:creationId xmlns:a16="http://schemas.microsoft.com/office/drawing/2014/main" id="{0A6039C8-CFA8-DB67-A4DB-34809B5BCB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5:notes">
            <a:extLst>
              <a:ext uri="{FF2B5EF4-FFF2-40B4-BE49-F238E27FC236}">
                <a16:creationId xmlns:a16="http://schemas.microsoft.com/office/drawing/2014/main" id="{0E79CC64-DC9E-FB34-9C6F-C4395B9678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265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a:extLst>
            <a:ext uri="{FF2B5EF4-FFF2-40B4-BE49-F238E27FC236}">
              <a16:creationId xmlns:a16="http://schemas.microsoft.com/office/drawing/2014/main" id="{8FE08B33-C7D1-2596-05FA-0104BBE609D0}"/>
            </a:ext>
          </a:extLst>
        </p:cNvPr>
        <p:cNvGrpSpPr/>
        <p:nvPr/>
      </p:nvGrpSpPr>
      <p:grpSpPr>
        <a:xfrm>
          <a:off x="0" y="0"/>
          <a:ext cx="0" cy="0"/>
          <a:chOff x="0" y="0"/>
          <a:chExt cx="0" cy="0"/>
        </a:xfrm>
      </p:grpSpPr>
      <p:sp>
        <p:nvSpPr>
          <p:cNvPr id="487" name="Google Shape;487;p13:notes">
            <a:extLst>
              <a:ext uri="{FF2B5EF4-FFF2-40B4-BE49-F238E27FC236}">
                <a16:creationId xmlns:a16="http://schemas.microsoft.com/office/drawing/2014/main" id="{5307B88D-F4CE-CD5B-AC23-7445C467AB8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13:notes">
            <a:extLst>
              <a:ext uri="{FF2B5EF4-FFF2-40B4-BE49-F238E27FC236}">
                <a16:creationId xmlns:a16="http://schemas.microsoft.com/office/drawing/2014/main" id="{B94AE59C-8BA6-91E6-D8E8-BF66E97A1A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20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5315403-70CD-9CDE-5F8E-B6F1995673D7}"/>
            </a:ext>
          </a:extLst>
        </p:cNvPr>
        <p:cNvGrpSpPr/>
        <p:nvPr/>
      </p:nvGrpSpPr>
      <p:grpSpPr>
        <a:xfrm>
          <a:off x="0" y="0"/>
          <a:ext cx="0" cy="0"/>
          <a:chOff x="0" y="0"/>
          <a:chExt cx="0" cy="0"/>
        </a:xfrm>
      </p:grpSpPr>
      <p:sp>
        <p:nvSpPr>
          <p:cNvPr id="152" name="Google Shape;152;p3:notes">
            <a:extLst>
              <a:ext uri="{FF2B5EF4-FFF2-40B4-BE49-F238E27FC236}">
                <a16:creationId xmlns:a16="http://schemas.microsoft.com/office/drawing/2014/main" id="{EFDEDD52-3576-132C-1D83-BBE50F4304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a:extLst>
              <a:ext uri="{FF2B5EF4-FFF2-40B4-BE49-F238E27FC236}">
                <a16:creationId xmlns:a16="http://schemas.microsoft.com/office/drawing/2014/main" id="{7DA885D1-2D2F-F88B-EB49-EA297C06FF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567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8B44569-1145-C8DB-6417-BA72E0F90011}"/>
            </a:ext>
          </a:extLst>
        </p:cNvPr>
        <p:cNvGrpSpPr/>
        <p:nvPr/>
      </p:nvGrpSpPr>
      <p:grpSpPr>
        <a:xfrm>
          <a:off x="0" y="0"/>
          <a:ext cx="0" cy="0"/>
          <a:chOff x="0" y="0"/>
          <a:chExt cx="0" cy="0"/>
        </a:xfrm>
      </p:grpSpPr>
      <p:sp>
        <p:nvSpPr>
          <p:cNvPr id="152" name="Google Shape;152;p3:notes">
            <a:extLst>
              <a:ext uri="{FF2B5EF4-FFF2-40B4-BE49-F238E27FC236}">
                <a16:creationId xmlns:a16="http://schemas.microsoft.com/office/drawing/2014/main" id="{F0FAB205-FBD0-6313-D369-D148301ABBA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a:extLst>
              <a:ext uri="{FF2B5EF4-FFF2-40B4-BE49-F238E27FC236}">
                <a16:creationId xmlns:a16="http://schemas.microsoft.com/office/drawing/2014/main" id="{4834B650-FB7F-7272-5525-1F4E32FD99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3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971550" y="1327150"/>
            <a:ext cx="4328429" cy="1887696"/>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11200" y="823118"/>
            <a:ext cx="64643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4"/>
          <p:cNvSpPr txBox="1">
            <a:spLocks noGrp="1"/>
          </p:cNvSpPr>
          <p:nvPr>
            <p:ph type="body" idx="1"/>
          </p:nvPr>
        </p:nvSpPr>
        <p:spPr>
          <a:xfrm>
            <a:off x="67818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body" idx="2"/>
          </p:nvPr>
        </p:nvSpPr>
        <p:spPr>
          <a:xfrm>
            <a:off x="264414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3"/>
          </p:nvPr>
        </p:nvSpPr>
        <p:spPr>
          <a:xfrm>
            <a:off x="463296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14"/>
          <p:cNvSpPr txBox="1">
            <a:spLocks noGrp="1"/>
          </p:cNvSpPr>
          <p:nvPr>
            <p:ph type="body" idx="4"/>
          </p:nvPr>
        </p:nvSpPr>
        <p:spPr>
          <a:xfrm>
            <a:off x="660654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739900" y="1343025"/>
            <a:ext cx="32512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5"/>
          <p:cNvSpPr txBox="1">
            <a:spLocks noGrp="1"/>
          </p:cNvSpPr>
          <p:nvPr>
            <p:ph type="body" idx="1"/>
          </p:nvPr>
        </p:nvSpPr>
        <p:spPr>
          <a:xfrm>
            <a:off x="1939925" y="2343150"/>
            <a:ext cx="11080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body" idx="2"/>
          </p:nvPr>
        </p:nvSpPr>
        <p:spPr>
          <a:xfrm>
            <a:off x="1939925" y="3314700"/>
            <a:ext cx="18319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15"/>
          <p:cNvSpPr txBox="1">
            <a:spLocks noGrp="1"/>
          </p:cNvSpPr>
          <p:nvPr>
            <p:ph type="body" idx="3"/>
          </p:nvPr>
        </p:nvSpPr>
        <p:spPr>
          <a:xfrm>
            <a:off x="1939925" y="4333875"/>
            <a:ext cx="18319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697" y="2933992"/>
            <a:ext cx="4366901" cy="990015"/>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6"/>
          <p:cNvSpPr txBox="1">
            <a:spLocks noGrp="1"/>
          </p:cNvSpPr>
          <p:nvPr>
            <p:ph type="body" idx="1"/>
          </p:nvPr>
        </p:nvSpPr>
        <p:spPr>
          <a:xfrm>
            <a:off x="702177" y="3830119"/>
            <a:ext cx="3869824"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262626"/>
              </a:buClr>
              <a:buSzPts val="1400"/>
              <a:buFont typeface="Arial"/>
              <a:buNone/>
              <a:defRPr sz="1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713072" y="653882"/>
            <a:ext cx="3810802"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3"/>
          <p:cNvSpPr txBox="1">
            <a:spLocks noGrp="1"/>
          </p:cNvSpPr>
          <p:nvPr>
            <p:ph type="body" idx="1"/>
          </p:nvPr>
        </p:nvSpPr>
        <p:spPr>
          <a:xfrm>
            <a:off x="1375977" y="1636046"/>
            <a:ext cx="333077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3"/>
          <p:cNvSpPr txBox="1">
            <a:spLocks noGrp="1"/>
          </p:cNvSpPr>
          <p:nvPr>
            <p:ph type="body" idx="2"/>
          </p:nvPr>
        </p:nvSpPr>
        <p:spPr>
          <a:xfrm>
            <a:off x="1383998" y="2394836"/>
            <a:ext cx="333077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
          <p:cNvSpPr txBox="1">
            <a:spLocks noGrp="1"/>
          </p:cNvSpPr>
          <p:nvPr>
            <p:ph type="body" idx="3"/>
          </p:nvPr>
        </p:nvSpPr>
        <p:spPr>
          <a:xfrm>
            <a:off x="1382393" y="3150597"/>
            <a:ext cx="408475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3"/>
          <p:cNvSpPr txBox="1">
            <a:spLocks noGrp="1"/>
          </p:cNvSpPr>
          <p:nvPr>
            <p:ph type="body" idx="4"/>
          </p:nvPr>
        </p:nvSpPr>
        <p:spPr>
          <a:xfrm>
            <a:off x="1380788" y="3909389"/>
            <a:ext cx="2392314"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3"/>
          <p:cNvSpPr txBox="1">
            <a:spLocks noGrp="1"/>
          </p:cNvSpPr>
          <p:nvPr>
            <p:ph type="body" idx="5"/>
          </p:nvPr>
        </p:nvSpPr>
        <p:spPr>
          <a:xfrm>
            <a:off x="1376997" y="4668181"/>
            <a:ext cx="4465538"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3"/>
          <p:cNvSpPr txBox="1">
            <a:spLocks noGrp="1"/>
          </p:cNvSpPr>
          <p:nvPr>
            <p:ph type="body" idx="6"/>
          </p:nvPr>
        </p:nvSpPr>
        <p:spPr>
          <a:xfrm>
            <a:off x="1385018" y="5417347"/>
            <a:ext cx="3206233"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3"/>
        <p:cNvGrpSpPr/>
        <p:nvPr/>
      </p:nvGrpSpPr>
      <p:grpSpPr>
        <a:xfrm>
          <a:off x="0" y="0"/>
          <a:ext cx="0" cy="0"/>
          <a:chOff x="0" y="0"/>
          <a:chExt cx="0" cy="0"/>
        </a:xfrm>
      </p:grpSpPr>
      <p:sp>
        <p:nvSpPr>
          <p:cNvPr id="54" name="Google Shape;54;p4"/>
          <p:cNvSpPr txBox="1">
            <a:spLocks noGrp="1"/>
          </p:cNvSpPr>
          <p:nvPr>
            <p:ph type="title"/>
          </p:nvPr>
        </p:nvSpPr>
        <p:spPr>
          <a:xfrm>
            <a:off x="711200" y="1825625"/>
            <a:ext cx="20701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698500" y="592137"/>
            <a:ext cx="62230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714375" y="501650"/>
            <a:ext cx="5305425"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7"/>
          <p:cNvSpPr txBox="1">
            <a:spLocks noGrp="1"/>
          </p:cNvSpPr>
          <p:nvPr>
            <p:ph type="body" idx="1"/>
          </p:nvPr>
        </p:nvSpPr>
        <p:spPr>
          <a:xfrm>
            <a:off x="1296889" y="2499861"/>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body" idx="2"/>
          </p:nvPr>
        </p:nvSpPr>
        <p:spPr>
          <a:xfrm>
            <a:off x="4784294" y="2493493"/>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Google Shape;63;p7"/>
          <p:cNvSpPr txBox="1">
            <a:spLocks noGrp="1"/>
          </p:cNvSpPr>
          <p:nvPr>
            <p:ph type="body" idx="3"/>
          </p:nvPr>
        </p:nvSpPr>
        <p:spPr>
          <a:xfrm>
            <a:off x="4785549" y="4722166"/>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1289080" y="4729310"/>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695326" y="755650"/>
            <a:ext cx="611505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9"/>
          <p:cNvSpPr txBox="1">
            <a:spLocks noGrp="1"/>
          </p:cNvSpPr>
          <p:nvPr>
            <p:ph type="body" idx="1"/>
          </p:nvPr>
        </p:nvSpPr>
        <p:spPr>
          <a:xfrm>
            <a:off x="1057275" y="3076575"/>
            <a:ext cx="2114550"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C00000"/>
              </a:buClr>
              <a:buSzPts val="1400"/>
              <a:buFont typeface="Arial"/>
              <a:buNone/>
              <a:defRPr sz="1400" b="1" i="0" u="none" strike="noStrike" cap="none">
                <a:solidFill>
                  <a:srgbClr val="C00000"/>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9"/>
          <p:cNvSpPr txBox="1">
            <a:spLocks noGrp="1"/>
          </p:cNvSpPr>
          <p:nvPr>
            <p:ph type="body" idx="2"/>
          </p:nvPr>
        </p:nvSpPr>
        <p:spPr>
          <a:xfrm>
            <a:off x="4149725" y="3076575"/>
            <a:ext cx="2114550"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C00000"/>
              </a:buClr>
              <a:buSzPts val="1400"/>
              <a:buFont typeface="Arial"/>
              <a:buNone/>
              <a:defRPr sz="1400" b="1" i="0" u="none" strike="noStrike" cap="none">
                <a:solidFill>
                  <a:srgbClr val="C00000"/>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698500" y="555625"/>
            <a:ext cx="60325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685800" y="530225"/>
            <a:ext cx="40386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11"/>
          <p:cNvSpPr txBox="1">
            <a:spLocks noGrp="1"/>
          </p:cNvSpPr>
          <p:nvPr>
            <p:ph type="body" idx="1"/>
          </p:nvPr>
        </p:nvSpPr>
        <p:spPr>
          <a:xfrm>
            <a:off x="3380740" y="178816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11"/>
          <p:cNvSpPr txBox="1">
            <a:spLocks noGrp="1"/>
          </p:cNvSpPr>
          <p:nvPr>
            <p:ph type="body" idx="2"/>
          </p:nvPr>
        </p:nvSpPr>
        <p:spPr>
          <a:xfrm>
            <a:off x="3380740" y="328318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body" idx="3"/>
          </p:nvPr>
        </p:nvSpPr>
        <p:spPr>
          <a:xfrm>
            <a:off x="3380740" y="477820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685800" y="579437"/>
            <a:ext cx="66548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p:nvPr/>
        </p:nvSpPr>
        <p:spPr>
          <a:xfrm rot="10800000" flipH="1">
            <a:off x="-4763" y="6308632"/>
            <a:ext cx="24521" cy="277906"/>
          </a:xfrm>
          <a:custGeom>
            <a:avLst/>
            <a:gdLst/>
            <a:ahLst/>
            <a:cxnLst/>
            <a:rect l="l" t="t" r="r" b="b"/>
            <a:pathLst>
              <a:path w="24521" h="277906" extrusionOk="0">
                <a:moveTo>
                  <a:pt x="24522" y="0"/>
                </a:moveTo>
                <a:cubicBezTo>
                  <a:pt x="24069" y="5605"/>
                  <a:pt x="23263" y="11249"/>
                  <a:pt x="23263" y="16854"/>
                </a:cubicBezTo>
                <a:cubicBezTo>
                  <a:pt x="23213" y="285793"/>
                  <a:pt x="23213" y="-9087"/>
                  <a:pt x="23213" y="259852"/>
                </a:cubicBezTo>
                <a:lnTo>
                  <a:pt x="23213" y="276826"/>
                </a:lnTo>
                <a:cubicBezTo>
                  <a:pt x="14149" y="277266"/>
                  <a:pt x="7100" y="277586"/>
                  <a:pt x="0" y="277906"/>
                </a:cubicBezTo>
                <a:cubicBezTo>
                  <a:pt x="0" y="-2682"/>
                  <a:pt x="0" y="280589"/>
                  <a:pt x="0" y="0"/>
                </a:cubicBezTo>
                <a:cubicBezTo>
                  <a:pt x="8157" y="0"/>
                  <a:pt x="16314" y="0"/>
                  <a:pt x="244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rot="10800000" flipH="1">
            <a:off x="151482"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cubicBezTo>
                  <a:pt x="1057" y="271741"/>
                  <a:pt x="1057" y="266657"/>
                  <a:pt x="1057" y="261573"/>
                </a:cubicBezTo>
                <a:cubicBezTo>
                  <a:pt x="1057" y="-7926"/>
                  <a:pt x="1057" y="286433"/>
                  <a:pt x="1057" y="16934"/>
                </a:cubicBezTo>
                <a:cubicBezTo>
                  <a:pt x="1057" y="11289"/>
                  <a:pt x="352" y="5645"/>
                  <a:pt x="0" y="0"/>
                </a:cubicBezTo>
                <a:lnTo>
                  <a:pt x="2452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p:nvPr/>
        </p:nvSpPr>
        <p:spPr>
          <a:xfrm rot="10800000" flipH="1">
            <a:off x="387437" y="6309873"/>
            <a:ext cx="24521" cy="276665"/>
          </a:xfrm>
          <a:custGeom>
            <a:avLst/>
            <a:gdLst/>
            <a:ahLst/>
            <a:cxnLst/>
            <a:rect l="l" t="t" r="r" b="b"/>
            <a:pathLst>
              <a:path w="24521" h="276665" extrusionOk="0">
                <a:moveTo>
                  <a:pt x="24421" y="0"/>
                </a:moveTo>
                <a:cubicBezTo>
                  <a:pt x="24119" y="5244"/>
                  <a:pt x="23565" y="10489"/>
                  <a:pt x="23565" y="15733"/>
                </a:cubicBezTo>
                <a:cubicBezTo>
                  <a:pt x="23565" y="285232"/>
                  <a:pt x="23565" y="-9127"/>
                  <a:pt x="23565" y="260372"/>
                </a:cubicBezTo>
                <a:lnTo>
                  <a:pt x="23565" y="276665"/>
                </a:lnTo>
                <a:lnTo>
                  <a:pt x="705" y="276665"/>
                </a:lnTo>
                <a:lnTo>
                  <a:pt x="705" y="261613"/>
                </a:lnTo>
                <a:cubicBezTo>
                  <a:pt x="705" y="-8287"/>
                  <a:pt x="705" y="285673"/>
                  <a:pt x="705" y="15773"/>
                </a:cubicBezTo>
                <a:cubicBezTo>
                  <a:pt x="705" y="10529"/>
                  <a:pt x="252" y="528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
          <p:cNvSpPr/>
          <p:nvPr/>
        </p:nvSpPr>
        <p:spPr>
          <a:xfrm rot="10800000" flipH="1">
            <a:off x="623240" y="6309913"/>
            <a:ext cx="24521" cy="276625"/>
          </a:xfrm>
          <a:custGeom>
            <a:avLst/>
            <a:gdLst/>
            <a:ahLst/>
            <a:cxnLst/>
            <a:rect l="l" t="t" r="r" b="b"/>
            <a:pathLst>
              <a:path w="24521" h="276625" extrusionOk="0">
                <a:moveTo>
                  <a:pt x="24472" y="0"/>
                </a:moveTo>
                <a:cubicBezTo>
                  <a:pt x="24018" y="5645"/>
                  <a:pt x="23213" y="11249"/>
                  <a:pt x="23213" y="16894"/>
                </a:cubicBezTo>
                <a:cubicBezTo>
                  <a:pt x="23162" y="285953"/>
                  <a:pt x="23162" y="-8847"/>
                  <a:pt x="23162" y="260212"/>
                </a:cubicBezTo>
                <a:lnTo>
                  <a:pt x="23162" y="276625"/>
                </a:lnTo>
                <a:lnTo>
                  <a:pt x="504" y="276625"/>
                </a:lnTo>
                <a:cubicBezTo>
                  <a:pt x="504" y="271781"/>
                  <a:pt x="504" y="266657"/>
                  <a:pt x="504" y="261533"/>
                </a:cubicBezTo>
                <a:cubicBezTo>
                  <a:pt x="504" y="-8327"/>
                  <a:pt x="504" y="285633"/>
                  <a:pt x="504" y="15773"/>
                </a:cubicBezTo>
                <a:cubicBezTo>
                  <a:pt x="504" y="10529"/>
                  <a:pt x="15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rot="10800000" flipH="1">
            <a:off x="779435"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lnTo>
                  <a:pt x="1057" y="261573"/>
                </a:lnTo>
                <a:cubicBezTo>
                  <a:pt x="1057" y="-7926"/>
                  <a:pt x="1057" y="286433"/>
                  <a:pt x="1057" y="16934"/>
                </a:cubicBezTo>
                <a:cubicBezTo>
                  <a:pt x="1057" y="11289"/>
                  <a:pt x="352"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p:nvPr/>
        </p:nvSpPr>
        <p:spPr>
          <a:xfrm rot="10800000" flipH="1">
            <a:off x="1015390" y="6309873"/>
            <a:ext cx="24521" cy="276665"/>
          </a:xfrm>
          <a:custGeom>
            <a:avLst/>
            <a:gdLst/>
            <a:ahLst/>
            <a:cxnLst/>
            <a:rect l="l" t="t" r="r" b="b"/>
            <a:pathLst>
              <a:path w="24521" h="276665" extrusionOk="0">
                <a:moveTo>
                  <a:pt x="24421" y="0"/>
                </a:moveTo>
                <a:cubicBezTo>
                  <a:pt x="24069" y="5645"/>
                  <a:pt x="23364" y="11289"/>
                  <a:pt x="23364" y="16934"/>
                </a:cubicBezTo>
                <a:cubicBezTo>
                  <a:pt x="23313" y="285993"/>
                  <a:pt x="23364" y="-8767"/>
                  <a:pt x="23364" y="260292"/>
                </a:cubicBezTo>
                <a:lnTo>
                  <a:pt x="23364" y="276665"/>
                </a:lnTo>
                <a:lnTo>
                  <a:pt x="705" y="276665"/>
                </a:lnTo>
                <a:lnTo>
                  <a:pt x="705" y="261573"/>
                </a:lnTo>
                <a:cubicBezTo>
                  <a:pt x="705" y="-8287"/>
                  <a:pt x="705" y="285673"/>
                  <a:pt x="705" y="15813"/>
                </a:cubicBezTo>
                <a:cubicBezTo>
                  <a:pt x="705" y="10569"/>
                  <a:pt x="252" y="5324"/>
                  <a:pt x="0" y="40"/>
                </a:cubicBezTo>
                <a:cubicBezTo>
                  <a:pt x="8157" y="40"/>
                  <a:pt x="16314"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
          <p:cNvSpPr/>
          <p:nvPr/>
        </p:nvSpPr>
        <p:spPr>
          <a:xfrm rot="10800000" flipH="1">
            <a:off x="1407439" y="6309873"/>
            <a:ext cx="24521" cy="276665"/>
          </a:xfrm>
          <a:custGeom>
            <a:avLst/>
            <a:gdLst/>
            <a:ahLst/>
            <a:cxnLst/>
            <a:rect l="l" t="t" r="r" b="b"/>
            <a:pathLst>
              <a:path w="24521" h="276665" extrusionOk="0">
                <a:moveTo>
                  <a:pt x="24421" y="0"/>
                </a:moveTo>
                <a:cubicBezTo>
                  <a:pt x="24170" y="5244"/>
                  <a:pt x="23716" y="10489"/>
                  <a:pt x="23716" y="15773"/>
                </a:cubicBezTo>
                <a:cubicBezTo>
                  <a:pt x="23716" y="285232"/>
                  <a:pt x="23716" y="-9127"/>
                  <a:pt x="23716" y="260332"/>
                </a:cubicBezTo>
                <a:cubicBezTo>
                  <a:pt x="23716" y="265536"/>
                  <a:pt x="23716" y="270741"/>
                  <a:pt x="23716" y="276665"/>
                </a:cubicBezTo>
                <a:lnTo>
                  <a:pt x="1058" y="276665"/>
                </a:lnTo>
                <a:lnTo>
                  <a:pt x="1058" y="261493"/>
                </a:lnTo>
                <a:cubicBezTo>
                  <a:pt x="1058" y="-7966"/>
                  <a:pt x="1058" y="286393"/>
                  <a:pt x="1058" y="16934"/>
                </a:cubicBezTo>
                <a:cubicBezTo>
                  <a:pt x="1058" y="11289"/>
                  <a:pt x="3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
          <p:cNvSpPr/>
          <p:nvPr/>
        </p:nvSpPr>
        <p:spPr>
          <a:xfrm rot="10800000" flipH="1">
            <a:off x="1643293" y="6309873"/>
            <a:ext cx="24522" cy="276665"/>
          </a:xfrm>
          <a:custGeom>
            <a:avLst/>
            <a:gdLst/>
            <a:ahLst/>
            <a:cxnLst/>
            <a:rect l="l" t="t" r="r" b="b"/>
            <a:pathLst>
              <a:path w="24522"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
          <p:cNvSpPr/>
          <p:nvPr/>
        </p:nvSpPr>
        <p:spPr>
          <a:xfrm rot="10800000" flipH="1">
            <a:off x="1799488" y="6309874"/>
            <a:ext cx="24521" cy="276705"/>
          </a:xfrm>
          <a:custGeom>
            <a:avLst/>
            <a:gdLst/>
            <a:ahLst/>
            <a:cxnLst/>
            <a:rect l="l" t="t" r="r" b="b"/>
            <a:pathLst>
              <a:path w="24521" h="276705" extrusionOk="0">
                <a:moveTo>
                  <a:pt x="24472" y="40"/>
                </a:moveTo>
                <a:cubicBezTo>
                  <a:pt x="24270" y="5284"/>
                  <a:pt x="23968" y="10569"/>
                  <a:pt x="23968" y="15813"/>
                </a:cubicBezTo>
                <a:cubicBezTo>
                  <a:pt x="23968" y="285272"/>
                  <a:pt x="23968" y="-9127"/>
                  <a:pt x="23968" y="260332"/>
                </a:cubicBezTo>
                <a:lnTo>
                  <a:pt x="23968" y="276705"/>
                </a:ln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p:nvPr/>
        </p:nvSpPr>
        <p:spPr>
          <a:xfrm rot="10800000" flipH="1">
            <a:off x="2035442" y="6309833"/>
            <a:ext cx="24521" cy="276705"/>
          </a:xfrm>
          <a:custGeom>
            <a:avLst/>
            <a:gdLst/>
            <a:ahLst/>
            <a:cxnLst/>
            <a:rect l="l" t="t" r="r" b="b"/>
            <a:pathLst>
              <a:path w="24521" h="276705" extrusionOk="0">
                <a:moveTo>
                  <a:pt x="24421" y="0"/>
                </a:moveTo>
                <a:cubicBezTo>
                  <a:pt x="24170" y="5244"/>
                  <a:pt x="23716" y="10489"/>
                  <a:pt x="23716" y="15773"/>
                </a:cubicBezTo>
                <a:cubicBezTo>
                  <a:pt x="23716" y="285272"/>
                  <a:pt x="23716" y="-9087"/>
                  <a:pt x="23716" y="260412"/>
                </a:cubicBezTo>
                <a:cubicBezTo>
                  <a:pt x="23716" y="265616"/>
                  <a:pt x="23716" y="270781"/>
                  <a:pt x="23716" y="276705"/>
                </a:cubicBezTo>
                <a:lnTo>
                  <a:pt x="856" y="276705"/>
                </a:lnTo>
                <a:lnTo>
                  <a:pt x="856" y="261613"/>
                </a:lnTo>
                <a:cubicBezTo>
                  <a:pt x="856" y="-8287"/>
                  <a:pt x="856" y="285673"/>
                  <a:pt x="856" y="15773"/>
                </a:cubicBezTo>
                <a:cubicBezTo>
                  <a:pt x="856" y="10529"/>
                  <a:pt x="302" y="5284"/>
                  <a:pt x="0" y="40"/>
                </a:cubicBezTo>
                <a:cubicBezTo>
                  <a:pt x="8157" y="40"/>
                  <a:pt x="16315"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
          <p:cNvSpPr/>
          <p:nvPr/>
        </p:nvSpPr>
        <p:spPr>
          <a:xfrm rot="10800000" flipH="1">
            <a:off x="2271246" y="6309873"/>
            <a:ext cx="24521" cy="276665"/>
          </a:xfrm>
          <a:custGeom>
            <a:avLst/>
            <a:gdLst/>
            <a:ahLst/>
            <a:cxnLst/>
            <a:rect l="l" t="t" r="r" b="b"/>
            <a:pathLst>
              <a:path w="24521"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
          <p:cNvSpPr/>
          <p:nvPr/>
        </p:nvSpPr>
        <p:spPr>
          <a:xfrm rot="10800000" flipH="1">
            <a:off x="2427391" y="6309874"/>
            <a:ext cx="24522" cy="276705"/>
          </a:xfrm>
          <a:custGeom>
            <a:avLst/>
            <a:gdLst/>
            <a:ahLst/>
            <a:cxnLst/>
            <a:rect l="l" t="t" r="r" b="b"/>
            <a:pathLst>
              <a:path w="24522" h="276705" extrusionOk="0">
                <a:moveTo>
                  <a:pt x="24522" y="40"/>
                </a:moveTo>
                <a:cubicBezTo>
                  <a:pt x="24321" y="5284"/>
                  <a:pt x="23918" y="10569"/>
                  <a:pt x="23918" y="15813"/>
                </a:cubicBezTo>
                <a:cubicBezTo>
                  <a:pt x="23918" y="285272"/>
                  <a:pt x="23918" y="-9127"/>
                  <a:pt x="23918" y="260332"/>
                </a:cubicBezTo>
                <a:cubicBezTo>
                  <a:pt x="23918" y="265536"/>
                  <a:pt x="23918" y="270741"/>
                  <a:pt x="23918" y="276705"/>
                </a:cubicBez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
          <p:cNvSpPr/>
          <p:nvPr/>
        </p:nvSpPr>
        <p:spPr>
          <a:xfrm rot="10800000" flipH="1">
            <a:off x="74895"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
          <p:cNvSpPr/>
          <p:nvPr/>
        </p:nvSpPr>
        <p:spPr>
          <a:xfrm rot="10800000" flipH="1">
            <a:off x="231090" y="6309833"/>
            <a:ext cx="22306" cy="276705"/>
          </a:xfrm>
          <a:custGeom>
            <a:avLst/>
            <a:gdLst/>
            <a:ahLst/>
            <a:cxnLst/>
            <a:rect l="l" t="t" r="r" b="b"/>
            <a:pathLst>
              <a:path w="22306" h="276705" extrusionOk="0">
                <a:moveTo>
                  <a:pt x="21450" y="0"/>
                </a:moveTo>
                <a:cubicBezTo>
                  <a:pt x="21753" y="5244"/>
                  <a:pt x="22306" y="10489"/>
                  <a:pt x="22306" y="15773"/>
                </a:cubicBezTo>
                <a:cubicBezTo>
                  <a:pt x="22306" y="284872"/>
                  <a:pt x="22306" y="-9888"/>
                  <a:pt x="22306" y="259211"/>
                </a:cubicBezTo>
                <a:lnTo>
                  <a:pt x="22306" y="276705"/>
                </a:lnTo>
                <a:lnTo>
                  <a:pt x="403" y="276705"/>
                </a:lnTo>
                <a:cubicBezTo>
                  <a:pt x="403" y="271901"/>
                  <a:pt x="403" y="266777"/>
                  <a:pt x="403" y="261693"/>
                </a:cubicBez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
          <p:cNvSpPr/>
          <p:nvPr/>
        </p:nvSpPr>
        <p:spPr>
          <a:xfrm rot="10800000" flipH="1">
            <a:off x="310245" y="6309873"/>
            <a:ext cx="22004" cy="276665"/>
          </a:xfrm>
          <a:custGeom>
            <a:avLst/>
            <a:gdLst/>
            <a:ahLst/>
            <a:cxnLst/>
            <a:rect l="l" t="t" r="r" b="b"/>
            <a:pathLst>
              <a:path w="22004" h="276665" extrusionOk="0">
                <a:moveTo>
                  <a:pt x="21954" y="0"/>
                </a:moveTo>
                <a:cubicBezTo>
                  <a:pt x="21853" y="17014"/>
                  <a:pt x="21652" y="34028"/>
                  <a:pt x="21652" y="51042"/>
                </a:cubicBezTo>
                <a:cubicBezTo>
                  <a:pt x="21652" y="308772"/>
                  <a:pt x="21652" y="2642"/>
                  <a:pt x="21652" y="260372"/>
                </a:cubicBezTo>
                <a:cubicBezTo>
                  <a:pt x="21652" y="265576"/>
                  <a:pt x="21652" y="270741"/>
                  <a:pt x="21652" y="276665"/>
                </a:cubicBezTo>
                <a:lnTo>
                  <a:pt x="957" y="276665"/>
                </a:lnTo>
                <a:cubicBezTo>
                  <a:pt x="655" y="272582"/>
                  <a:pt x="0" y="268299"/>
                  <a:pt x="0" y="263975"/>
                </a:cubicBezTo>
                <a:cubicBezTo>
                  <a:pt x="0" y="-8727"/>
                  <a:pt x="0" y="282390"/>
                  <a:pt x="0" y="9688"/>
                </a:cubicBezTo>
                <a:cubicBezTo>
                  <a:pt x="0" y="6445"/>
                  <a:pt x="352" y="3203"/>
                  <a:pt x="554" y="0"/>
                </a:cubicBezTo>
                <a:lnTo>
                  <a:pt x="2200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
          <p:cNvSpPr/>
          <p:nvPr/>
        </p:nvSpPr>
        <p:spPr>
          <a:xfrm rot="10800000" flipH="1">
            <a:off x="466944" y="6309914"/>
            <a:ext cx="21752" cy="276665"/>
          </a:xfrm>
          <a:custGeom>
            <a:avLst/>
            <a:gdLst/>
            <a:ahLst/>
            <a:cxnLst/>
            <a:rect l="l" t="t" r="r" b="b"/>
            <a:pathLst>
              <a:path w="21752" h="276665" extrusionOk="0">
                <a:moveTo>
                  <a:pt x="21450" y="40"/>
                </a:moveTo>
                <a:cubicBezTo>
                  <a:pt x="21551" y="11770"/>
                  <a:pt x="21753" y="23539"/>
                  <a:pt x="21753" y="35269"/>
                </a:cubicBezTo>
                <a:cubicBezTo>
                  <a:pt x="21753" y="297843"/>
                  <a:pt x="21753" y="-3443"/>
                  <a:pt x="21753" y="259131"/>
                </a:cubicBezTo>
                <a:lnTo>
                  <a:pt x="21753" y="276665"/>
                </a:lnTo>
                <a:lnTo>
                  <a:pt x="0" y="276665"/>
                </a:lnTo>
                <a:cubicBezTo>
                  <a:pt x="0" y="-336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
          <p:cNvSpPr/>
          <p:nvPr/>
        </p:nvSpPr>
        <p:spPr>
          <a:xfrm rot="10800000" flipH="1">
            <a:off x="545356" y="6309793"/>
            <a:ext cx="22746" cy="276745"/>
          </a:xfrm>
          <a:custGeom>
            <a:avLst/>
            <a:gdLst/>
            <a:ahLst/>
            <a:cxnLst/>
            <a:rect l="l" t="t" r="r" b="b"/>
            <a:pathLst>
              <a:path w="22746" h="276745" extrusionOk="0">
                <a:moveTo>
                  <a:pt x="22697" y="0"/>
                </a:moveTo>
                <a:cubicBezTo>
                  <a:pt x="22546" y="5244"/>
                  <a:pt x="22243" y="10529"/>
                  <a:pt x="22243" y="15773"/>
                </a:cubicBezTo>
                <a:cubicBezTo>
                  <a:pt x="22243" y="285312"/>
                  <a:pt x="22243" y="-9007"/>
                  <a:pt x="22243" y="260532"/>
                </a:cubicBezTo>
                <a:lnTo>
                  <a:pt x="22243" y="276745"/>
                </a:lnTo>
                <a:lnTo>
                  <a:pt x="1297" y="276745"/>
                </a:lnTo>
                <a:cubicBezTo>
                  <a:pt x="843" y="272182"/>
                  <a:pt x="38" y="267538"/>
                  <a:pt x="38" y="262894"/>
                </a:cubicBezTo>
                <a:cubicBezTo>
                  <a:pt x="-13" y="-8647"/>
                  <a:pt x="-13" y="283631"/>
                  <a:pt x="38" y="12050"/>
                </a:cubicBezTo>
                <a:cubicBezTo>
                  <a:pt x="38" y="8047"/>
                  <a:pt x="843" y="4003"/>
                  <a:pt x="1297" y="0"/>
                </a:cubicBezTo>
                <a:cubicBezTo>
                  <a:pt x="8447" y="0"/>
                  <a:pt x="15597" y="0"/>
                  <a:pt x="2274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
          <p:cNvSpPr/>
          <p:nvPr/>
        </p:nvSpPr>
        <p:spPr>
          <a:xfrm rot="10800000" flipH="1">
            <a:off x="702848"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
          <p:cNvSpPr/>
          <p:nvPr/>
        </p:nvSpPr>
        <p:spPr>
          <a:xfrm rot="10800000" flipH="1">
            <a:off x="859043" y="6309833"/>
            <a:ext cx="22306" cy="276705"/>
          </a:xfrm>
          <a:custGeom>
            <a:avLst/>
            <a:gdLst/>
            <a:ahLst/>
            <a:cxnLst/>
            <a:rect l="l" t="t" r="r" b="b"/>
            <a:pathLst>
              <a:path w="22306" h="276705" extrusionOk="0">
                <a:moveTo>
                  <a:pt x="21450" y="0"/>
                </a:moveTo>
                <a:cubicBezTo>
                  <a:pt x="21752" y="5244"/>
                  <a:pt x="22306" y="10489"/>
                  <a:pt x="22306" y="15773"/>
                </a:cubicBezTo>
                <a:cubicBezTo>
                  <a:pt x="22306" y="284872"/>
                  <a:pt x="22306" y="-9888"/>
                  <a:pt x="22306" y="259211"/>
                </a:cubicBezTo>
                <a:lnTo>
                  <a:pt x="22306" y="276705"/>
                </a:lnTo>
                <a:lnTo>
                  <a:pt x="403" y="276705"/>
                </a:lnTo>
                <a:lnTo>
                  <a:pt x="403" y="261693"/>
                </a:ln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
          <p:cNvSpPr/>
          <p:nvPr/>
        </p:nvSpPr>
        <p:spPr>
          <a:xfrm rot="10800000" flipH="1">
            <a:off x="938199" y="6309833"/>
            <a:ext cx="22004" cy="276705"/>
          </a:xfrm>
          <a:custGeom>
            <a:avLst/>
            <a:gdLst/>
            <a:ahLst/>
            <a:cxnLst/>
            <a:rect l="l" t="t" r="r" b="b"/>
            <a:pathLst>
              <a:path w="22004" h="276705" extrusionOk="0">
                <a:moveTo>
                  <a:pt x="21954" y="0"/>
                </a:moveTo>
                <a:cubicBezTo>
                  <a:pt x="21803" y="5685"/>
                  <a:pt x="21551" y="11329"/>
                  <a:pt x="21551" y="17014"/>
                </a:cubicBezTo>
                <a:cubicBezTo>
                  <a:pt x="21551" y="286073"/>
                  <a:pt x="21551" y="-8687"/>
                  <a:pt x="21551" y="260372"/>
                </a:cubicBezTo>
                <a:lnTo>
                  <a:pt x="21551" y="276705"/>
                </a:lnTo>
                <a:lnTo>
                  <a:pt x="957" y="276705"/>
                </a:lnTo>
                <a:cubicBezTo>
                  <a:pt x="655" y="272582"/>
                  <a:pt x="0" y="268299"/>
                  <a:pt x="0" y="264015"/>
                </a:cubicBezTo>
                <a:cubicBezTo>
                  <a:pt x="0" y="-8687"/>
                  <a:pt x="0" y="282430"/>
                  <a:pt x="0" y="9728"/>
                </a:cubicBezTo>
                <a:cubicBezTo>
                  <a:pt x="0" y="6485"/>
                  <a:pt x="352" y="3243"/>
                  <a:pt x="554" y="40"/>
                </a:cubicBezTo>
                <a:cubicBezTo>
                  <a:pt x="7704" y="40"/>
                  <a:pt x="14854" y="40"/>
                  <a:pt x="22004"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
          <p:cNvSpPr/>
          <p:nvPr/>
        </p:nvSpPr>
        <p:spPr>
          <a:xfrm rot="10800000" flipH="1">
            <a:off x="1094897" y="6309673"/>
            <a:ext cx="21450" cy="276865"/>
          </a:xfrm>
          <a:custGeom>
            <a:avLst/>
            <a:gdLst/>
            <a:ahLst/>
            <a:cxnLst/>
            <a:rect l="l" t="t" r="r" b="b"/>
            <a:pathLst>
              <a:path w="21450" h="276865" extrusionOk="0">
                <a:moveTo>
                  <a:pt x="21450" y="0"/>
                </a:moveTo>
                <a:cubicBezTo>
                  <a:pt x="21450" y="280068"/>
                  <a:pt x="21450" y="-3723"/>
                  <a:pt x="21450" y="276866"/>
                </a:cubicBezTo>
                <a:lnTo>
                  <a:pt x="201" y="276866"/>
                </a:lnTo>
                <a:lnTo>
                  <a:pt x="201" y="259652"/>
                </a:lnTo>
                <a:cubicBezTo>
                  <a:pt x="201" y="-9167"/>
                  <a:pt x="201" y="285833"/>
                  <a:pt x="201" y="17014"/>
                </a:cubicBezTo>
                <a:cubicBezTo>
                  <a:pt x="201" y="11329"/>
                  <a:pt x="101" y="564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
          <p:cNvSpPr/>
          <p:nvPr/>
        </p:nvSpPr>
        <p:spPr>
          <a:xfrm rot="10800000" flipH="1">
            <a:off x="1173310" y="6309793"/>
            <a:ext cx="22746" cy="276745"/>
          </a:xfrm>
          <a:custGeom>
            <a:avLst/>
            <a:gdLst/>
            <a:ahLst/>
            <a:cxnLst/>
            <a:rect l="l" t="t" r="r" b="b"/>
            <a:pathLst>
              <a:path w="22746" h="276745" extrusionOk="0">
                <a:moveTo>
                  <a:pt x="22697" y="0"/>
                </a:moveTo>
                <a:cubicBezTo>
                  <a:pt x="22495" y="5244"/>
                  <a:pt x="22193" y="10529"/>
                  <a:pt x="22193" y="15773"/>
                </a:cubicBezTo>
                <a:cubicBezTo>
                  <a:pt x="22193" y="285312"/>
                  <a:pt x="22193" y="-9007"/>
                  <a:pt x="22193" y="260532"/>
                </a:cubicBezTo>
                <a:lnTo>
                  <a:pt x="22193" y="276745"/>
                </a:lnTo>
                <a:lnTo>
                  <a:pt x="1297" y="276745"/>
                </a:lnTo>
                <a:cubicBezTo>
                  <a:pt x="843" y="272182"/>
                  <a:pt x="38" y="267538"/>
                  <a:pt x="38" y="262894"/>
                </a:cubicBezTo>
                <a:cubicBezTo>
                  <a:pt x="-13" y="-8647"/>
                  <a:pt x="-13" y="283631"/>
                  <a:pt x="38" y="12090"/>
                </a:cubicBezTo>
                <a:cubicBezTo>
                  <a:pt x="38" y="8087"/>
                  <a:pt x="843" y="4043"/>
                  <a:pt x="1297" y="40"/>
                </a:cubicBezTo>
                <a:cubicBezTo>
                  <a:pt x="8447" y="40"/>
                  <a:pt x="15597" y="40"/>
                  <a:pt x="22747"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
          <p:cNvSpPr/>
          <p:nvPr/>
        </p:nvSpPr>
        <p:spPr>
          <a:xfrm rot="10800000" flipH="1">
            <a:off x="1330801" y="6309714"/>
            <a:ext cx="21450" cy="276865"/>
          </a:xfrm>
          <a:custGeom>
            <a:avLst/>
            <a:gdLst/>
            <a:ahLst/>
            <a:cxnLst/>
            <a:rect l="l" t="t" r="r" b="b"/>
            <a:pathLst>
              <a:path w="21450" h="276865" extrusionOk="0">
                <a:moveTo>
                  <a:pt x="21450" y="40"/>
                </a:moveTo>
                <a:cubicBezTo>
                  <a:pt x="21400" y="225904"/>
                  <a:pt x="21249" y="13371"/>
                  <a:pt x="21249" y="113733"/>
                </a:cubicBezTo>
                <a:cubicBezTo>
                  <a:pt x="21249" y="163613"/>
                  <a:pt x="21249" y="213494"/>
                  <a:pt x="21249" y="263335"/>
                </a:cubicBezTo>
                <a:lnTo>
                  <a:pt x="21249" y="276866"/>
                </a:lnTo>
                <a:lnTo>
                  <a:pt x="0" y="276866"/>
                </a:lnTo>
                <a:cubicBezTo>
                  <a:pt x="0" y="-3723"/>
                  <a:pt x="0" y="28006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1"/>
          <p:cNvSpPr/>
          <p:nvPr/>
        </p:nvSpPr>
        <p:spPr>
          <a:xfrm rot="10800000" flipH="1">
            <a:off x="1486997" y="6309873"/>
            <a:ext cx="22004" cy="276665"/>
          </a:xfrm>
          <a:custGeom>
            <a:avLst/>
            <a:gdLst/>
            <a:ahLst/>
            <a:cxnLst/>
            <a:rect l="l" t="t" r="r" b="b"/>
            <a:pathLst>
              <a:path w="22004" h="276665" extrusionOk="0">
                <a:moveTo>
                  <a:pt x="21450" y="0"/>
                </a:moveTo>
                <a:cubicBezTo>
                  <a:pt x="21652" y="5244"/>
                  <a:pt x="22004" y="10529"/>
                  <a:pt x="22004" y="15773"/>
                </a:cubicBezTo>
                <a:cubicBezTo>
                  <a:pt x="22004" y="284832"/>
                  <a:pt x="22004" y="-9928"/>
                  <a:pt x="22004" y="259131"/>
                </a:cubicBezTo>
                <a:cubicBezTo>
                  <a:pt x="22004" y="264736"/>
                  <a:pt x="22004" y="270300"/>
                  <a:pt x="22004" y="276665"/>
                </a:cubicBezTo>
                <a:lnTo>
                  <a:pt x="403" y="276665"/>
                </a:lnTo>
                <a:lnTo>
                  <a:pt x="403" y="261573"/>
                </a:lnTo>
                <a:cubicBezTo>
                  <a:pt x="403" y="-7886"/>
                  <a:pt x="403" y="286473"/>
                  <a:pt x="403" y="17014"/>
                </a:cubicBezTo>
                <a:cubicBezTo>
                  <a:pt x="40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
          <p:cNvSpPr/>
          <p:nvPr/>
        </p:nvSpPr>
        <p:spPr>
          <a:xfrm rot="10800000" flipH="1">
            <a:off x="1565827" y="6309833"/>
            <a:ext cx="22328" cy="276705"/>
          </a:xfrm>
          <a:custGeom>
            <a:avLst/>
            <a:gdLst/>
            <a:ahLst/>
            <a:cxnLst/>
            <a:rect l="l" t="t" r="r" b="b"/>
            <a:pathLst>
              <a:path w="22328" h="276705" extrusionOk="0">
                <a:moveTo>
                  <a:pt x="22278" y="0"/>
                </a:moveTo>
                <a:cubicBezTo>
                  <a:pt x="22127" y="5685"/>
                  <a:pt x="21876" y="11329"/>
                  <a:pt x="21876" y="17014"/>
                </a:cubicBezTo>
                <a:cubicBezTo>
                  <a:pt x="21876" y="286113"/>
                  <a:pt x="21876" y="-8647"/>
                  <a:pt x="21876" y="260452"/>
                </a:cubicBezTo>
                <a:lnTo>
                  <a:pt x="21876" y="276705"/>
                </a:lnTo>
                <a:lnTo>
                  <a:pt x="1080" y="276705"/>
                </a:lnTo>
                <a:cubicBezTo>
                  <a:pt x="727" y="272582"/>
                  <a:pt x="22" y="268339"/>
                  <a:pt x="22" y="264055"/>
                </a:cubicBezTo>
                <a:cubicBezTo>
                  <a:pt x="-28" y="-8287"/>
                  <a:pt x="22" y="283231"/>
                  <a:pt x="22" y="10889"/>
                </a:cubicBezTo>
                <a:cubicBezTo>
                  <a:pt x="22" y="7246"/>
                  <a:pt x="576" y="3643"/>
                  <a:pt x="878" y="0"/>
                </a:cubicBezTo>
                <a:cubicBezTo>
                  <a:pt x="8029" y="0"/>
                  <a:pt x="15179" y="0"/>
                  <a:pt x="223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
          <p:cNvSpPr/>
          <p:nvPr/>
        </p:nvSpPr>
        <p:spPr>
          <a:xfrm rot="10800000" flipH="1">
            <a:off x="1722901"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
          <p:cNvSpPr/>
          <p:nvPr/>
        </p:nvSpPr>
        <p:spPr>
          <a:xfrm rot="10800000" flipH="1">
            <a:off x="1879146"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lnTo>
                  <a:pt x="22709" y="276665"/>
                </a:lnTo>
                <a:lnTo>
                  <a:pt x="453" y="276665"/>
                </a:lnTo>
                <a:lnTo>
                  <a:pt x="453" y="261773"/>
                </a:lnTo>
                <a:cubicBezTo>
                  <a:pt x="453" y="-7766"/>
                  <a:pt x="453" y="286553"/>
                  <a:pt x="453" y="17014"/>
                </a:cubicBezTo>
                <a:cubicBezTo>
                  <a:pt x="45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
          <p:cNvSpPr/>
          <p:nvPr/>
        </p:nvSpPr>
        <p:spPr>
          <a:xfrm rot="10800000" flipH="1">
            <a:off x="1958503" y="6309873"/>
            <a:ext cx="21702" cy="276665"/>
          </a:xfrm>
          <a:custGeom>
            <a:avLst/>
            <a:gdLst/>
            <a:ahLst/>
            <a:cxnLst/>
            <a:rect l="l" t="t" r="r" b="b"/>
            <a:pathLst>
              <a:path w="21702" h="276665" extrusionOk="0">
                <a:moveTo>
                  <a:pt x="21702" y="0"/>
                </a:moveTo>
                <a:cubicBezTo>
                  <a:pt x="21652" y="225704"/>
                  <a:pt x="21551" y="-112452"/>
                  <a:pt x="21501" y="113252"/>
                </a:cubicBezTo>
                <a:cubicBezTo>
                  <a:pt x="21501" y="163093"/>
                  <a:pt x="21501" y="212933"/>
                  <a:pt x="21501" y="262774"/>
                </a:cubicBezTo>
                <a:cubicBezTo>
                  <a:pt x="21501" y="267138"/>
                  <a:pt x="21501" y="271541"/>
                  <a:pt x="21501" y="276665"/>
                </a:cubicBezTo>
                <a:lnTo>
                  <a:pt x="1158" y="276665"/>
                </a:lnTo>
                <a:cubicBezTo>
                  <a:pt x="755" y="273383"/>
                  <a:pt x="0" y="269900"/>
                  <a:pt x="0" y="266417"/>
                </a:cubicBezTo>
                <a:cubicBezTo>
                  <a:pt x="0" y="-9127"/>
                  <a:pt x="0" y="279187"/>
                  <a:pt x="0" y="3643"/>
                </a:cubicBezTo>
                <a:cubicBezTo>
                  <a:pt x="0" y="2442"/>
                  <a:pt x="151" y="1201"/>
                  <a:pt x="252" y="0"/>
                </a:cubicBezTo>
                <a:cubicBezTo>
                  <a:pt x="7402" y="0"/>
                  <a:pt x="14552" y="0"/>
                  <a:pt x="217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
          <p:cNvSpPr/>
          <p:nvPr/>
        </p:nvSpPr>
        <p:spPr>
          <a:xfrm rot="10800000" flipH="1">
            <a:off x="2114950" y="6309914"/>
            <a:ext cx="22004" cy="276665"/>
          </a:xfrm>
          <a:custGeom>
            <a:avLst/>
            <a:gdLst/>
            <a:ahLst/>
            <a:cxnLst/>
            <a:rect l="l" t="t" r="r" b="b"/>
            <a:pathLst>
              <a:path w="22004" h="276665" extrusionOk="0">
                <a:moveTo>
                  <a:pt x="21450" y="40"/>
                </a:moveTo>
                <a:cubicBezTo>
                  <a:pt x="21652" y="5284"/>
                  <a:pt x="22004" y="10569"/>
                  <a:pt x="22004" y="15813"/>
                </a:cubicBezTo>
                <a:cubicBezTo>
                  <a:pt x="22004" y="284872"/>
                  <a:pt x="22004" y="-9888"/>
                  <a:pt x="22004" y="259171"/>
                </a:cubicBezTo>
                <a:cubicBezTo>
                  <a:pt x="22004" y="264776"/>
                  <a:pt x="22004" y="270340"/>
                  <a:pt x="22004" y="276665"/>
                </a:cubicBezTo>
                <a:lnTo>
                  <a:pt x="302" y="276665"/>
                </a:lnTo>
                <a:lnTo>
                  <a:pt x="302" y="260372"/>
                </a:lnTo>
                <a:cubicBezTo>
                  <a:pt x="302" y="-8687"/>
                  <a:pt x="302" y="286073"/>
                  <a:pt x="302" y="17014"/>
                </a:cubicBezTo>
                <a:cubicBezTo>
                  <a:pt x="302" y="11329"/>
                  <a:pt x="10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
          <p:cNvSpPr/>
          <p:nvPr/>
        </p:nvSpPr>
        <p:spPr>
          <a:xfrm rot="10800000" flipH="1">
            <a:off x="2193765" y="6309833"/>
            <a:ext cx="22344" cy="276705"/>
          </a:xfrm>
          <a:custGeom>
            <a:avLst/>
            <a:gdLst/>
            <a:ahLst/>
            <a:cxnLst/>
            <a:rect l="l" t="t" r="r" b="b"/>
            <a:pathLst>
              <a:path w="22344" h="276705" extrusionOk="0">
                <a:moveTo>
                  <a:pt x="22294" y="0"/>
                </a:moveTo>
                <a:cubicBezTo>
                  <a:pt x="22143" y="5685"/>
                  <a:pt x="21891" y="11329"/>
                  <a:pt x="21891" y="17014"/>
                </a:cubicBezTo>
                <a:cubicBezTo>
                  <a:pt x="21891" y="286113"/>
                  <a:pt x="21891" y="-8647"/>
                  <a:pt x="21891" y="260452"/>
                </a:cubicBezTo>
                <a:lnTo>
                  <a:pt x="21891" y="276705"/>
                </a:lnTo>
                <a:lnTo>
                  <a:pt x="1095" y="276705"/>
                </a:lnTo>
                <a:cubicBezTo>
                  <a:pt x="743" y="272582"/>
                  <a:pt x="38" y="268339"/>
                  <a:pt x="38" y="264055"/>
                </a:cubicBezTo>
                <a:cubicBezTo>
                  <a:pt x="-13" y="-8287"/>
                  <a:pt x="-13" y="283231"/>
                  <a:pt x="38" y="10889"/>
                </a:cubicBezTo>
                <a:cubicBezTo>
                  <a:pt x="38" y="7246"/>
                  <a:pt x="592" y="3643"/>
                  <a:pt x="894" y="0"/>
                </a:cubicBezTo>
                <a:cubicBezTo>
                  <a:pt x="8044" y="0"/>
                  <a:pt x="15194" y="0"/>
                  <a:pt x="223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
          <p:cNvSpPr/>
          <p:nvPr/>
        </p:nvSpPr>
        <p:spPr>
          <a:xfrm rot="10800000" flipH="1">
            <a:off x="2350854"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
          <p:cNvSpPr/>
          <p:nvPr/>
        </p:nvSpPr>
        <p:spPr>
          <a:xfrm rot="10800000" flipH="1">
            <a:off x="1251193"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cubicBezTo>
                  <a:pt x="22709" y="265616"/>
                  <a:pt x="22709" y="270781"/>
                  <a:pt x="22709" y="276665"/>
                </a:cubicBezTo>
                <a:lnTo>
                  <a:pt x="504" y="276665"/>
                </a:lnTo>
                <a:cubicBezTo>
                  <a:pt x="504" y="271901"/>
                  <a:pt x="504" y="266817"/>
                  <a:pt x="504" y="261733"/>
                </a:cubicBezTo>
                <a:cubicBezTo>
                  <a:pt x="504" y="-8207"/>
                  <a:pt x="504" y="285713"/>
                  <a:pt x="504" y="15773"/>
                </a:cubicBezTo>
                <a:cubicBezTo>
                  <a:pt x="504" y="10529"/>
                  <a:pt x="151" y="5244"/>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 name="Google Shape;42;p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4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248400" y="-15125"/>
            <a:ext cx="5943600" cy="6130093"/>
          </a:xfrm>
          <a:prstGeom prst="rect">
            <a:avLst/>
          </a:prstGeom>
          <a:noFill/>
          <a:ln>
            <a:noFill/>
          </a:ln>
        </p:spPr>
      </p:pic>
      <p:pic>
        <p:nvPicPr>
          <p:cNvPr id="110" name="Google Shape;110;p18"/>
          <p:cNvPicPr preferRelativeResize="0"/>
          <p:nvPr/>
        </p:nvPicPr>
        <p:blipFill rotWithShape="1">
          <a:blip r:embed="rId4">
            <a:alphaModFix/>
          </a:blip>
          <a:srcRect/>
          <a:stretch/>
        </p:blipFill>
        <p:spPr>
          <a:xfrm>
            <a:off x="8161768" y="254317"/>
            <a:ext cx="2407580" cy="1207106"/>
          </a:xfrm>
          <a:prstGeom prst="rect">
            <a:avLst/>
          </a:prstGeom>
          <a:noFill/>
          <a:ln>
            <a:noFill/>
          </a:ln>
        </p:spPr>
      </p:pic>
      <p:pic>
        <p:nvPicPr>
          <p:cNvPr id="112" name="Google Shape;112;p18"/>
          <p:cNvPicPr preferRelativeResize="0"/>
          <p:nvPr/>
        </p:nvPicPr>
        <p:blipFill rotWithShape="1">
          <a:blip r:embed="rId5">
            <a:alphaModFix/>
          </a:blip>
          <a:srcRect/>
          <a:stretch/>
        </p:blipFill>
        <p:spPr>
          <a:xfrm rot="5400000">
            <a:off x="370436" y="730795"/>
            <a:ext cx="506904" cy="254150"/>
          </a:xfrm>
          <a:prstGeom prst="rect">
            <a:avLst/>
          </a:prstGeom>
          <a:noFill/>
          <a:ln>
            <a:noFill/>
          </a:ln>
        </p:spPr>
      </p:pic>
      <p:pic>
        <p:nvPicPr>
          <p:cNvPr id="113" name="Google Shape;113;p18"/>
          <p:cNvPicPr preferRelativeResize="0"/>
          <p:nvPr/>
        </p:nvPicPr>
        <p:blipFill rotWithShape="1">
          <a:blip r:embed="rId6">
            <a:alphaModFix/>
          </a:blip>
          <a:srcRect/>
          <a:stretch/>
        </p:blipFill>
        <p:spPr>
          <a:xfrm rot="-605715">
            <a:off x="5181694" y="2347716"/>
            <a:ext cx="292102" cy="228370"/>
          </a:xfrm>
          <a:prstGeom prst="rect">
            <a:avLst/>
          </a:prstGeom>
          <a:noFill/>
          <a:ln>
            <a:noFill/>
          </a:ln>
        </p:spPr>
      </p:pic>
      <p:pic>
        <p:nvPicPr>
          <p:cNvPr id="114" name="Google Shape;114;p18"/>
          <p:cNvPicPr preferRelativeResize="0"/>
          <p:nvPr/>
        </p:nvPicPr>
        <p:blipFill rotWithShape="1">
          <a:blip r:embed="rId7">
            <a:alphaModFix/>
          </a:blip>
          <a:srcRect/>
          <a:stretch/>
        </p:blipFill>
        <p:spPr>
          <a:xfrm rot="-589488">
            <a:off x="549181" y="1710763"/>
            <a:ext cx="512914" cy="401004"/>
          </a:xfrm>
          <a:prstGeom prst="rect">
            <a:avLst/>
          </a:prstGeom>
          <a:noFill/>
          <a:ln>
            <a:noFill/>
          </a:ln>
        </p:spPr>
      </p:pic>
      <p:sp>
        <p:nvSpPr>
          <p:cNvPr id="120" name="Google Shape;120;p18"/>
          <p:cNvSpPr txBox="1">
            <a:spLocks noGrp="1"/>
          </p:cNvSpPr>
          <p:nvPr>
            <p:ph type="title"/>
          </p:nvPr>
        </p:nvSpPr>
        <p:spPr>
          <a:xfrm>
            <a:off x="971550" y="1555749"/>
            <a:ext cx="4520000" cy="1569620"/>
          </a:xfrm>
          <a:prstGeom prst="rect">
            <a:avLst/>
          </a:prstGeom>
          <a:noFill/>
          <a:ln>
            <a:noFill/>
          </a:ln>
        </p:spPr>
        <p:txBody>
          <a:bodyPr spcFirstLastPara="1" wrap="square" lIns="91425" tIns="45700" rIns="91425" bIns="45700" anchor="t" anchorCtr="0">
            <a:spAutoFit/>
          </a:bodyPr>
          <a:lstStyle/>
          <a:p>
            <a:pPr marL="0" lvl="0" indent="0" algn="l" rtl="0">
              <a:lnSpc>
                <a:spcPct val="80000"/>
              </a:lnSpc>
              <a:spcBef>
                <a:spcPts val="0"/>
              </a:spcBef>
              <a:spcAft>
                <a:spcPts val="0"/>
              </a:spcAft>
              <a:buClr>
                <a:schemeClr val="accent1"/>
              </a:buClr>
              <a:buSzPts val="6000"/>
              <a:buFont typeface="Poppins"/>
              <a:buNone/>
            </a:pPr>
            <a:r>
              <a:rPr lang="en-US" sz="6000" b="1" dirty="0">
                <a:solidFill>
                  <a:schemeClr val="accent1"/>
                </a:solidFill>
                <a:latin typeface="Poppins"/>
                <a:ea typeface="Poppins"/>
                <a:cs typeface="Poppins"/>
                <a:sym typeface="Poppins"/>
              </a:rPr>
              <a:t>Zomato </a:t>
            </a:r>
            <a:br>
              <a:rPr lang="en-US" sz="6000" b="1" dirty="0">
                <a:solidFill>
                  <a:schemeClr val="accent1"/>
                </a:solidFill>
                <a:latin typeface="Poppins"/>
                <a:ea typeface="Poppins"/>
                <a:cs typeface="Poppins"/>
                <a:sym typeface="Poppins"/>
              </a:rPr>
            </a:br>
            <a:r>
              <a:rPr lang="en-US" sz="6000" b="1" dirty="0">
                <a:solidFill>
                  <a:schemeClr val="accent1"/>
                </a:solidFill>
                <a:latin typeface="Poppins"/>
                <a:ea typeface="Poppins"/>
                <a:cs typeface="Poppins"/>
                <a:sym typeface="Poppins"/>
              </a:rPr>
              <a:t>    Analysis</a:t>
            </a:r>
            <a:endParaRPr dirty="0"/>
          </a:p>
        </p:txBody>
      </p:sp>
      <p:sp>
        <p:nvSpPr>
          <p:cNvPr id="2" name="TextBox 1">
            <a:extLst>
              <a:ext uri="{FF2B5EF4-FFF2-40B4-BE49-F238E27FC236}">
                <a16:creationId xmlns:a16="http://schemas.microsoft.com/office/drawing/2014/main" id="{32E77B9E-3F51-F556-402E-D8467D76DD26}"/>
              </a:ext>
            </a:extLst>
          </p:cNvPr>
          <p:cNvSpPr txBox="1"/>
          <p:nvPr/>
        </p:nvSpPr>
        <p:spPr>
          <a:xfrm>
            <a:off x="2566220" y="6037594"/>
            <a:ext cx="4520000" cy="338554"/>
          </a:xfrm>
          <a:prstGeom prst="rect">
            <a:avLst/>
          </a:prstGeom>
          <a:noFill/>
        </p:spPr>
        <p:txBody>
          <a:bodyPr wrap="square" rtlCol="0">
            <a:spAutoFit/>
          </a:bodyPr>
          <a:lstStyle/>
          <a:p>
            <a:r>
              <a:rPr lang="en-US" sz="1600" b="1" i="1" dirty="0">
                <a:latin typeface="Segoe UI" panose="020B0502040204020203" pitchFamily="34" charset="0"/>
                <a:ea typeface="Segoe UI Black" panose="020B0A02040204020203" pitchFamily="34" charset="0"/>
                <a:cs typeface="Segoe UI" panose="020B0502040204020203" pitchFamily="34" charset="0"/>
              </a:rPr>
              <a:t>UNDER GUIDANCE OF SANDEEP GUPTA</a:t>
            </a:r>
            <a:endParaRPr lang="en-IN" sz="1600" b="1" i="1" dirty="0">
              <a:latin typeface="Segoe UI" panose="020B0502040204020203" pitchFamily="34" charset="0"/>
              <a:ea typeface="Segoe UI Black" panose="020B0A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08DBF7A9-8C2B-E955-4B3B-DE715F7ADA91}"/>
              </a:ext>
            </a:extLst>
          </p:cNvPr>
          <p:cNvSpPr txBox="1"/>
          <p:nvPr/>
        </p:nvSpPr>
        <p:spPr>
          <a:xfrm>
            <a:off x="1342103" y="3343977"/>
            <a:ext cx="6113088" cy="338554"/>
          </a:xfrm>
          <a:prstGeom prst="rect">
            <a:avLst/>
          </a:prstGeom>
          <a:noFill/>
        </p:spPr>
        <p:txBody>
          <a:bodyPr wrap="square" rtlCol="0">
            <a:spAutoFit/>
          </a:bodyPr>
          <a:lstStyle/>
          <a:p>
            <a:r>
              <a:rPr lang="en-US" sz="1600" b="1" i="1" dirty="0">
                <a:latin typeface="Segoe UI" panose="020B0502040204020203" pitchFamily="34" charset="0"/>
                <a:cs typeface="Segoe UI" panose="020B0502040204020203" pitchFamily="34" charset="0"/>
              </a:rPr>
              <a:t>PRESENTATION  BY  ADNAN  SAYYED</a:t>
            </a:r>
            <a:endParaRPr lang="en-IN" sz="1600" b="1" i="1" dirty="0">
              <a:latin typeface="Segoe UI" panose="020B0502040204020203" pitchFamily="34" charset="0"/>
              <a:cs typeface="Segoe UI" panose="020B0502040204020203" pitchFamily="34" charset="0"/>
            </a:endParaRPr>
          </a:p>
        </p:txBody>
      </p:sp>
      <p:grpSp>
        <p:nvGrpSpPr>
          <p:cNvPr id="4" name="Google Shape;156;p20">
            <a:extLst>
              <a:ext uri="{FF2B5EF4-FFF2-40B4-BE49-F238E27FC236}">
                <a16:creationId xmlns:a16="http://schemas.microsoft.com/office/drawing/2014/main" id="{DB65121C-9CCA-3E6A-78E3-C9C26A95E7E1}"/>
              </a:ext>
            </a:extLst>
          </p:cNvPr>
          <p:cNvGrpSpPr/>
          <p:nvPr/>
        </p:nvGrpSpPr>
        <p:grpSpPr>
          <a:xfrm>
            <a:off x="6045065" y="1911265"/>
            <a:ext cx="5947452" cy="4497284"/>
            <a:chOff x="5627688" y="1574800"/>
            <a:chExt cx="6107112" cy="4618014"/>
          </a:xfrm>
        </p:grpSpPr>
        <p:pic>
          <p:nvPicPr>
            <p:cNvPr id="5" name="Google Shape;157;p20" descr="A black background with a black square&#10;&#10;Description automatically generated with medium confidence">
              <a:extLst>
                <a:ext uri="{FF2B5EF4-FFF2-40B4-BE49-F238E27FC236}">
                  <a16:creationId xmlns:a16="http://schemas.microsoft.com/office/drawing/2014/main" id="{D995A59B-532A-2CB7-A5BA-B6C4D073024A}"/>
                </a:ext>
              </a:extLst>
            </p:cNvPr>
            <p:cNvPicPr preferRelativeResize="0"/>
            <p:nvPr/>
          </p:nvPicPr>
          <p:blipFill rotWithShape="1">
            <a:blip r:embed="rId8">
              <a:alphaModFix amt="54000"/>
            </a:blip>
            <a:srcRect/>
            <a:stretch/>
          </p:blipFill>
          <p:spPr>
            <a:xfrm flipH="1">
              <a:off x="9240002" y="5650005"/>
              <a:ext cx="2347996" cy="203200"/>
            </a:xfrm>
            <a:prstGeom prst="rect">
              <a:avLst/>
            </a:prstGeom>
            <a:noFill/>
            <a:ln>
              <a:noFill/>
            </a:ln>
          </p:spPr>
        </p:pic>
        <p:pic>
          <p:nvPicPr>
            <p:cNvPr id="6" name="Google Shape;158;p20" descr="A black background with a black square&#10;&#10;Description automatically generated with medium confidence">
              <a:extLst>
                <a:ext uri="{FF2B5EF4-FFF2-40B4-BE49-F238E27FC236}">
                  <a16:creationId xmlns:a16="http://schemas.microsoft.com/office/drawing/2014/main" id="{55AEC326-6FFB-C963-718A-52AA1CE8BED8}"/>
                </a:ext>
              </a:extLst>
            </p:cNvPr>
            <p:cNvPicPr preferRelativeResize="0"/>
            <p:nvPr/>
          </p:nvPicPr>
          <p:blipFill rotWithShape="1">
            <a:blip r:embed="rId8">
              <a:alphaModFix amt="49000"/>
            </a:blip>
            <a:srcRect/>
            <a:stretch/>
          </p:blipFill>
          <p:spPr>
            <a:xfrm flipH="1">
              <a:off x="5627688" y="5657850"/>
              <a:ext cx="2347996" cy="203200"/>
            </a:xfrm>
            <a:prstGeom prst="rect">
              <a:avLst/>
            </a:prstGeom>
            <a:noFill/>
            <a:ln>
              <a:noFill/>
            </a:ln>
          </p:spPr>
        </p:pic>
        <p:pic>
          <p:nvPicPr>
            <p:cNvPr id="7" name="Google Shape;159;p20" descr="A black background with a black square&#10;&#10;Description automatically generated with medium confidence">
              <a:extLst>
                <a:ext uri="{FF2B5EF4-FFF2-40B4-BE49-F238E27FC236}">
                  <a16:creationId xmlns:a16="http://schemas.microsoft.com/office/drawing/2014/main" id="{4A25DF85-1F9D-3E95-AE80-6E60934E7883}"/>
                </a:ext>
              </a:extLst>
            </p:cNvPr>
            <p:cNvPicPr preferRelativeResize="0"/>
            <p:nvPr/>
          </p:nvPicPr>
          <p:blipFill rotWithShape="1">
            <a:blip r:embed="rId8">
              <a:alphaModFix amt="67000"/>
            </a:blip>
            <a:srcRect/>
            <a:stretch/>
          </p:blipFill>
          <p:spPr>
            <a:xfrm flipH="1">
              <a:off x="6619874" y="5868520"/>
              <a:ext cx="4610099" cy="324294"/>
            </a:xfrm>
            <a:prstGeom prst="rect">
              <a:avLst/>
            </a:prstGeom>
            <a:noFill/>
            <a:ln>
              <a:noFill/>
            </a:ln>
          </p:spPr>
        </p:pic>
        <p:pic>
          <p:nvPicPr>
            <p:cNvPr id="8" name="Google Shape;160;p20" descr="A cell phone with a red moped&#10;&#10;Description automatically generated">
              <a:extLst>
                <a:ext uri="{FF2B5EF4-FFF2-40B4-BE49-F238E27FC236}">
                  <a16:creationId xmlns:a16="http://schemas.microsoft.com/office/drawing/2014/main" id="{0D64804E-0D80-4130-EA9C-6EDD40791611}"/>
                </a:ext>
              </a:extLst>
            </p:cNvPr>
            <p:cNvPicPr preferRelativeResize="0"/>
            <p:nvPr/>
          </p:nvPicPr>
          <p:blipFill rotWithShape="1">
            <a:blip r:embed="rId9">
              <a:alphaModFix/>
            </a:blip>
            <a:srcRect/>
            <a:stretch/>
          </p:blipFill>
          <p:spPr>
            <a:xfrm>
              <a:off x="6339840" y="1574800"/>
              <a:ext cx="5394960" cy="44958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2"/>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96" name="Google Shape;596;p32"/>
          <p:cNvPicPr preferRelativeResize="0"/>
          <p:nvPr/>
        </p:nvPicPr>
        <p:blipFill rotWithShape="1">
          <a:blip r:embed="rId4">
            <a:alphaModFix/>
          </a:blip>
          <a:srcRect/>
          <a:stretch/>
        </p:blipFill>
        <p:spPr>
          <a:xfrm>
            <a:off x="10539535" y="838200"/>
            <a:ext cx="1544422" cy="774338"/>
          </a:xfrm>
          <a:prstGeom prst="rect">
            <a:avLst/>
          </a:prstGeom>
          <a:noFill/>
          <a:ln>
            <a:noFill/>
          </a:ln>
        </p:spPr>
      </p:pic>
      <p:sp>
        <p:nvSpPr>
          <p:cNvPr id="6" name="TextBox 5">
            <a:extLst>
              <a:ext uri="{FF2B5EF4-FFF2-40B4-BE49-F238E27FC236}">
                <a16:creationId xmlns:a16="http://schemas.microsoft.com/office/drawing/2014/main" id="{142440A2-BD67-A209-8351-9EC2EE856797}"/>
              </a:ext>
            </a:extLst>
          </p:cNvPr>
          <p:cNvSpPr txBox="1"/>
          <p:nvPr/>
        </p:nvSpPr>
        <p:spPr>
          <a:xfrm>
            <a:off x="329820" y="99915"/>
            <a:ext cx="6316640" cy="646331"/>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 4. List the average price of menu items for each restaurant.</a:t>
            </a:r>
            <a:endParaRPr lang="en-IN" sz="1800" b="1" i="1"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AD1C1F2-2EA2-06EF-071E-3981AF7DFBBF}"/>
              </a:ext>
            </a:extLst>
          </p:cNvPr>
          <p:cNvPicPr>
            <a:picLocks noChangeAspect="1"/>
          </p:cNvPicPr>
          <p:nvPr/>
        </p:nvPicPr>
        <p:blipFill>
          <a:blip r:embed="rId5"/>
          <a:stretch>
            <a:fillRect/>
          </a:stretch>
        </p:blipFill>
        <p:spPr>
          <a:xfrm>
            <a:off x="108043" y="1058658"/>
            <a:ext cx="8516539" cy="333422"/>
          </a:xfrm>
          <a:prstGeom prst="rect">
            <a:avLst/>
          </a:prstGeom>
          <a:ln>
            <a:solidFill>
              <a:schemeClr val="tx1"/>
            </a:solidFill>
          </a:ln>
        </p:spPr>
      </p:pic>
      <p:pic>
        <p:nvPicPr>
          <p:cNvPr id="10" name="Picture 9">
            <a:extLst>
              <a:ext uri="{FF2B5EF4-FFF2-40B4-BE49-F238E27FC236}">
                <a16:creationId xmlns:a16="http://schemas.microsoft.com/office/drawing/2014/main" id="{C35924A5-8D25-D326-1CC4-D628724F1DE2}"/>
              </a:ext>
            </a:extLst>
          </p:cNvPr>
          <p:cNvPicPr>
            <a:picLocks noChangeAspect="1"/>
          </p:cNvPicPr>
          <p:nvPr/>
        </p:nvPicPr>
        <p:blipFill>
          <a:blip r:embed="rId6"/>
          <a:stretch>
            <a:fillRect/>
          </a:stretch>
        </p:blipFill>
        <p:spPr>
          <a:xfrm>
            <a:off x="1480981" y="1704492"/>
            <a:ext cx="4004845" cy="2365435"/>
          </a:xfrm>
          <a:prstGeom prst="rect">
            <a:avLst/>
          </a:prstGeom>
          <a:ln>
            <a:solidFill>
              <a:schemeClr val="tx1"/>
            </a:solidFill>
          </a:ln>
        </p:spPr>
      </p:pic>
      <p:sp>
        <p:nvSpPr>
          <p:cNvPr id="2" name="TextBox 1">
            <a:extLst>
              <a:ext uri="{FF2B5EF4-FFF2-40B4-BE49-F238E27FC236}">
                <a16:creationId xmlns:a16="http://schemas.microsoft.com/office/drawing/2014/main" id="{D061E344-D335-A2D9-875F-B5AEB686416C}"/>
              </a:ext>
            </a:extLst>
          </p:cNvPr>
          <p:cNvSpPr txBox="1"/>
          <p:nvPr/>
        </p:nvSpPr>
        <p:spPr>
          <a:xfrm>
            <a:off x="91112" y="4507177"/>
            <a:ext cx="6174219" cy="646331"/>
          </a:xfrm>
          <a:prstGeom prst="rect">
            <a:avLst/>
          </a:prstGeom>
          <a:noFill/>
        </p:spPr>
        <p:txBody>
          <a:bodyPr wrap="square" rtlCol="0">
            <a:spAutoFit/>
          </a:bodyPr>
          <a:lstStyle/>
          <a:p>
            <a:r>
              <a:rPr lang="en-US" sz="1800" b="1" i="1" dirty="0"/>
              <a:t>-- Explanation: This query calculates the average price of menu items for each restaurant.</a:t>
            </a:r>
            <a:endParaRPr lang="en-IN" sz="1800" b="1"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A30DE46E-B09C-1470-9795-E307687BD915}"/>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863B0542-9966-8EE4-92C2-9D694AEB93D2}"/>
              </a:ext>
            </a:extLst>
          </p:cNvPr>
          <p:cNvPicPr preferRelativeResize="0"/>
          <p:nvPr/>
        </p:nvPicPr>
        <p:blipFill>
          <a:blip r:embed="rId3">
            <a:alphaModFix/>
          </a:blip>
          <a:stretch>
            <a:fillRect/>
          </a:stretch>
        </p:blipFill>
        <p:spPr>
          <a:xfrm>
            <a:off x="7905000" y="0"/>
            <a:ext cx="4283725" cy="6858000"/>
          </a:xfrm>
          <a:prstGeom prst="rect">
            <a:avLst/>
          </a:prstGeom>
          <a:noFill/>
          <a:ln>
            <a:noFill/>
          </a:ln>
        </p:spPr>
      </p:pic>
      <p:pic>
        <p:nvPicPr>
          <p:cNvPr id="239" name="Google Shape;239;p23">
            <a:extLst>
              <a:ext uri="{FF2B5EF4-FFF2-40B4-BE49-F238E27FC236}">
                <a16:creationId xmlns:a16="http://schemas.microsoft.com/office/drawing/2014/main" id="{4A4A67D5-46B9-1484-F796-FC52FC732056}"/>
              </a:ext>
            </a:extLst>
          </p:cNvPr>
          <p:cNvPicPr preferRelativeResize="0"/>
          <p:nvPr/>
        </p:nvPicPr>
        <p:blipFill rotWithShape="1">
          <a:blip r:embed="rId4">
            <a:alphaModFix/>
          </a:blip>
          <a:srcRect/>
          <a:stretch/>
        </p:blipFill>
        <p:spPr>
          <a:xfrm>
            <a:off x="9851269" y="838200"/>
            <a:ext cx="1544422" cy="774338"/>
          </a:xfrm>
          <a:prstGeom prst="rect">
            <a:avLst/>
          </a:prstGeom>
          <a:noFill/>
          <a:ln>
            <a:noFill/>
          </a:ln>
        </p:spPr>
      </p:pic>
      <p:grpSp>
        <p:nvGrpSpPr>
          <p:cNvPr id="243" name="Google Shape;243;p23">
            <a:extLst>
              <a:ext uri="{FF2B5EF4-FFF2-40B4-BE49-F238E27FC236}">
                <a16:creationId xmlns:a16="http://schemas.microsoft.com/office/drawing/2014/main" id="{326F0ADD-E917-C66E-A22F-0EDF6E5C432F}"/>
              </a:ext>
            </a:extLst>
          </p:cNvPr>
          <p:cNvGrpSpPr/>
          <p:nvPr/>
        </p:nvGrpSpPr>
        <p:grpSpPr>
          <a:xfrm>
            <a:off x="9480550" y="2667270"/>
            <a:ext cx="2408036" cy="513810"/>
            <a:chOff x="8753449" y="924310"/>
            <a:chExt cx="3134840" cy="668892"/>
          </a:xfrm>
        </p:grpSpPr>
        <p:sp>
          <p:nvSpPr>
            <p:cNvPr id="244" name="Google Shape;244;p23">
              <a:extLst>
                <a:ext uri="{FF2B5EF4-FFF2-40B4-BE49-F238E27FC236}">
                  <a16:creationId xmlns:a16="http://schemas.microsoft.com/office/drawing/2014/main" id="{C35F19EA-DD4F-20C7-AD22-382C72AD1D8F}"/>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955525F9-6C48-5A3E-E60E-9FAB8C31EAF7}"/>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85CD923B-7A27-7FD7-3586-BEA2EE87EBE7}"/>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A3EE96B4-E012-AACB-7BE9-CD5BACE9B3E6}"/>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D4A6E99A-789B-2651-CA94-B6C349CA4122}"/>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8D95ABBF-7E54-ACB0-441C-B5AE81B36DDC}"/>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A5773C27-81F2-1A56-E89C-57A945882A3A}"/>
              </a:ext>
            </a:extLst>
          </p:cNvPr>
          <p:cNvSpPr txBox="1"/>
          <p:nvPr/>
        </p:nvSpPr>
        <p:spPr>
          <a:xfrm>
            <a:off x="191729" y="1342103"/>
            <a:ext cx="6666271" cy="307777"/>
          </a:xfrm>
          <a:prstGeom prst="rect">
            <a:avLst/>
          </a:prstGeom>
          <a:noFill/>
        </p:spPr>
        <p:txBody>
          <a:bodyPr wrap="square" rtlCol="0">
            <a:spAutoFit/>
          </a:bodyPr>
          <a:lstStyle/>
          <a:p>
            <a:endParaRPr lang="en-IN"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8CA72C1-A965-E5DA-BC86-3D51D056A381}"/>
              </a:ext>
            </a:extLst>
          </p:cNvPr>
          <p:cNvSpPr txBox="1"/>
          <p:nvPr/>
        </p:nvSpPr>
        <p:spPr>
          <a:xfrm>
            <a:off x="1599736" y="75202"/>
            <a:ext cx="5729112"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5. Identify customers who have placed no orders</a:t>
            </a:r>
            <a:r>
              <a:rPr lang="en-US" sz="1800" b="1" dirty="0">
                <a:latin typeface="Segoe UI" panose="020B0502040204020203" pitchFamily="34" charset="0"/>
                <a:cs typeface="Segoe UI" panose="020B0502040204020203" pitchFamily="34" charset="0"/>
              </a:rPr>
              <a:t>.</a:t>
            </a:r>
            <a:endParaRPr lang="en-IN" sz="1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B382B2E-2FF7-F113-ECDB-FB3F9DAD85CA}"/>
              </a:ext>
            </a:extLst>
          </p:cNvPr>
          <p:cNvPicPr>
            <a:picLocks noChangeAspect="1"/>
          </p:cNvPicPr>
          <p:nvPr/>
        </p:nvPicPr>
        <p:blipFill>
          <a:blip r:embed="rId5"/>
          <a:stretch>
            <a:fillRect/>
          </a:stretch>
        </p:blipFill>
        <p:spPr>
          <a:xfrm>
            <a:off x="1320603" y="941997"/>
            <a:ext cx="6287377" cy="800212"/>
          </a:xfrm>
          <a:prstGeom prst="rect">
            <a:avLst/>
          </a:prstGeom>
          <a:ln>
            <a:solidFill>
              <a:schemeClr val="tx1"/>
            </a:solidFill>
          </a:ln>
        </p:spPr>
      </p:pic>
      <p:pic>
        <p:nvPicPr>
          <p:cNvPr id="7" name="Picture 6">
            <a:extLst>
              <a:ext uri="{FF2B5EF4-FFF2-40B4-BE49-F238E27FC236}">
                <a16:creationId xmlns:a16="http://schemas.microsoft.com/office/drawing/2014/main" id="{22E757A7-BC6F-6D78-55AC-011F9F616829}"/>
              </a:ext>
            </a:extLst>
          </p:cNvPr>
          <p:cNvPicPr>
            <a:picLocks noChangeAspect="1"/>
          </p:cNvPicPr>
          <p:nvPr/>
        </p:nvPicPr>
        <p:blipFill>
          <a:blip r:embed="rId6"/>
          <a:stretch>
            <a:fillRect/>
          </a:stretch>
        </p:blipFill>
        <p:spPr>
          <a:xfrm>
            <a:off x="2625197" y="2464045"/>
            <a:ext cx="3398629" cy="1404294"/>
          </a:xfrm>
          <a:prstGeom prst="rect">
            <a:avLst/>
          </a:prstGeom>
          <a:ln>
            <a:solidFill>
              <a:schemeClr val="tx1"/>
            </a:solidFill>
          </a:ln>
        </p:spPr>
      </p:pic>
      <p:sp>
        <p:nvSpPr>
          <p:cNvPr id="4" name="TextBox 3">
            <a:extLst>
              <a:ext uri="{FF2B5EF4-FFF2-40B4-BE49-F238E27FC236}">
                <a16:creationId xmlns:a16="http://schemas.microsoft.com/office/drawing/2014/main" id="{1EC881E0-59FC-8BC0-594D-E159949EC32B}"/>
              </a:ext>
            </a:extLst>
          </p:cNvPr>
          <p:cNvSpPr txBox="1"/>
          <p:nvPr/>
        </p:nvSpPr>
        <p:spPr>
          <a:xfrm>
            <a:off x="191728" y="4483510"/>
            <a:ext cx="7713271" cy="646331"/>
          </a:xfrm>
          <a:prstGeom prst="rect">
            <a:avLst/>
          </a:prstGeom>
          <a:noFill/>
        </p:spPr>
        <p:txBody>
          <a:bodyPr wrap="square" rtlCol="0">
            <a:spAutoFit/>
          </a:bodyPr>
          <a:lstStyle/>
          <a:p>
            <a:r>
              <a:rPr lang="en-US" sz="1800" b="1" i="1" dirty="0"/>
              <a:t>-- Explanation: This query uses a subquery to find customers without any orders.</a:t>
            </a:r>
            <a:endParaRPr lang="en-IN" sz="1800" b="1" i="1" dirty="0"/>
          </a:p>
        </p:txBody>
      </p:sp>
    </p:spTree>
    <p:extLst>
      <p:ext uri="{BB962C8B-B14F-4D97-AF65-F5344CB8AC3E}">
        <p14:creationId xmlns:p14="http://schemas.microsoft.com/office/powerpoint/2010/main" val="2328651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0"/>
          <p:cNvPicPr preferRelativeResize="0"/>
          <p:nvPr/>
        </p:nvPicPr>
        <p:blipFill>
          <a:blip r:embed="rId3">
            <a:alphaModFix/>
          </a:blip>
          <a:stretch>
            <a:fillRect/>
          </a:stretch>
        </p:blipFill>
        <p:spPr>
          <a:xfrm>
            <a:off x="8580150" y="0"/>
            <a:ext cx="3608575" cy="6858000"/>
          </a:xfrm>
          <a:prstGeom prst="rect">
            <a:avLst/>
          </a:prstGeom>
          <a:noFill/>
          <a:ln>
            <a:noFill/>
          </a:ln>
        </p:spPr>
      </p:pic>
      <p:sp>
        <p:nvSpPr>
          <p:cNvPr id="493" name="Google Shape;493;p30"/>
          <p:cNvSpPr/>
          <p:nvPr/>
        </p:nvSpPr>
        <p:spPr>
          <a:xfrm>
            <a:off x="9995615" y="459066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30"/>
          <p:cNvSpPr/>
          <p:nvPr/>
        </p:nvSpPr>
        <p:spPr>
          <a:xfrm>
            <a:off x="11671797" y="458711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30"/>
          <p:cNvSpPr/>
          <p:nvPr/>
        </p:nvSpPr>
        <p:spPr>
          <a:xfrm>
            <a:off x="9502720" y="459203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30"/>
          <p:cNvSpPr/>
          <p:nvPr/>
        </p:nvSpPr>
        <p:spPr>
          <a:xfrm>
            <a:off x="10800479" y="457782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0"/>
          <p:cNvSpPr/>
          <p:nvPr/>
        </p:nvSpPr>
        <p:spPr>
          <a:xfrm>
            <a:off x="9029221" y="460754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0"/>
          <p:cNvSpPr/>
          <p:nvPr/>
        </p:nvSpPr>
        <p:spPr>
          <a:xfrm>
            <a:off x="11327770" y="445316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0"/>
          <p:cNvSpPr/>
          <p:nvPr/>
        </p:nvSpPr>
        <p:spPr>
          <a:xfrm>
            <a:off x="9995615" y="3887794"/>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30"/>
          <p:cNvSpPr/>
          <p:nvPr/>
        </p:nvSpPr>
        <p:spPr>
          <a:xfrm>
            <a:off x="11671797" y="3884244"/>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0"/>
          <p:cNvSpPr/>
          <p:nvPr/>
        </p:nvSpPr>
        <p:spPr>
          <a:xfrm>
            <a:off x="9502720" y="3889166"/>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30"/>
          <p:cNvSpPr/>
          <p:nvPr/>
        </p:nvSpPr>
        <p:spPr>
          <a:xfrm>
            <a:off x="10800479" y="3874961"/>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30"/>
          <p:cNvSpPr/>
          <p:nvPr/>
        </p:nvSpPr>
        <p:spPr>
          <a:xfrm>
            <a:off x="9029221" y="3904675"/>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30"/>
          <p:cNvSpPr/>
          <p:nvPr/>
        </p:nvSpPr>
        <p:spPr>
          <a:xfrm>
            <a:off x="11327770" y="3750296"/>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30"/>
          <p:cNvSpPr/>
          <p:nvPr/>
        </p:nvSpPr>
        <p:spPr>
          <a:xfrm>
            <a:off x="9995615" y="318492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30"/>
          <p:cNvSpPr/>
          <p:nvPr/>
        </p:nvSpPr>
        <p:spPr>
          <a:xfrm>
            <a:off x="11671797" y="3181376"/>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30"/>
          <p:cNvSpPr/>
          <p:nvPr/>
        </p:nvSpPr>
        <p:spPr>
          <a:xfrm>
            <a:off x="9502720" y="3186298"/>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30"/>
          <p:cNvSpPr/>
          <p:nvPr/>
        </p:nvSpPr>
        <p:spPr>
          <a:xfrm>
            <a:off x="10800479" y="317209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30"/>
          <p:cNvSpPr/>
          <p:nvPr/>
        </p:nvSpPr>
        <p:spPr>
          <a:xfrm>
            <a:off x="9029221" y="320180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30"/>
          <p:cNvSpPr/>
          <p:nvPr/>
        </p:nvSpPr>
        <p:spPr>
          <a:xfrm>
            <a:off x="11327770" y="3047428"/>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30"/>
          <p:cNvSpPr/>
          <p:nvPr/>
        </p:nvSpPr>
        <p:spPr>
          <a:xfrm>
            <a:off x="9995615" y="248205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30"/>
          <p:cNvSpPr/>
          <p:nvPr/>
        </p:nvSpPr>
        <p:spPr>
          <a:xfrm>
            <a:off x="11671797" y="247850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0"/>
          <p:cNvSpPr/>
          <p:nvPr/>
        </p:nvSpPr>
        <p:spPr>
          <a:xfrm>
            <a:off x="9502720" y="248343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0"/>
          <p:cNvSpPr/>
          <p:nvPr/>
        </p:nvSpPr>
        <p:spPr>
          <a:xfrm>
            <a:off x="10800479" y="246922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0"/>
          <p:cNvSpPr/>
          <p:nvPr/>
        </p:nvSpPr>
        <p:spPr>
          <a:xfrm>
            <a:off x="9029221" y="249893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30"/>
          <p:cNvSpPr/>
          <p:nvPr/>
        </p:nvSpPr>
        <p:spPr>
          <a:xfrm>
            <a:off x="11327770" y="234456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0"/>
          <p:cNvSpPr/>
          <p:nvPr/>
        </p:nvSpPr>
        <p:spPr>
          <a:xfrm>
            <a:off x="9995615" y="1779190"/>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30"/>
          <p:cNvSpPr/>
          <p:nvPr/>
        </p:nvSpPr>
        <p:spPr>
          <a:xfrm>
            <a:off x="11671797" y="177564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30"/>
          <p:cNvSpPr/>
          <p:nvPr/>
        </p:nvSpPr>
        <p:spPr>
          <a:xfrm>
            <a:off x="9502720" y="1780562"/>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30"/>
          <p:cNvSpPr/>
          <p:nvPr/>
        </p:nvSpPr>
        <p:spPr>
          <a:xfrm>
            <a:off x="10800479" y="1766357"/>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30"/>
          <p:cNvSpPr/>
          <p:nvPr/>
        </p:nvSpPr>
        <p:spPr>
          <a:xfrm>
            <a:off x="9029221" y="1796071"/>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30"/>
          <p:cNvSpPr/>
          <p:nvPr/>
        </p:nvSpPr>
        <p:spPr>
          <a:xfrm>
            <a:off x="11327770" y="1641692"/>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30"/>
          <p:cNvSpPr/>
          <p:nvPr/>
        </p:nvSpPr>
        <p:spPr>
          <a:xfrm>
            <a:off x="9995615" y="107632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30"/>
          <p:cNvSpPr/>
          <p:nvPr/>
        </p:nvSpPr>
        <p:spPr>
          <a:xfrm>
            <a:off x="11671797" y="107277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30"/>
          <p:cNvSpPr/>
          <p:nvPr/>
        </p:nvSpPr>
        <p:spPr>
          <a:xfrm>
            <a:off x="9502720" y="107769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30"/>
          <p:cNvSpPr/>
          <p:nvPr/>
        </p:nvSpPr>
        <p:spPr>
          <a:xfrm>
            <a:off x="10800479" y="106348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30"/>
          <p:cNvSpPr/>
          <p:nvPr/>
        </p:nvSpPr>
        <p:spPr>
          <a:xfrm>
            <a:off x="9029221" y="109320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30"/>
          <p:cNvSpPr/>
          <p:nvPr/>
        </p:nvSpPr>
        <p:spPr>
          <a:xfrm>
            <a:off x="11327770" y="93882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254B5D00-50E7-D51A-7389-9E1018DFA7CF}"/>
              </a:ext>
            </a:extLst>
          </p:cNvPr>
          <p:cNvSpPr txBox="1"/>
          <p:nvPr/>
        </p:nvSpPr>
        <p:spPr>
          <a:xfrm>
            <a:off x="502509" y="330565"/>
            <a:ext cx="8766132"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 6. Retrieve the total revenue for a specific restaurant (e.g., </a:t>
            </a:r>
            <a:r>
              <a:rPr lang="en-US" sz="1800" b="1" i="1" dirty="0" err="1">
                <a:latin typeface="Segoe UI" panose="020B0502040204020203" pitchFamily="34" charset="0"/>
                <a:cs typeface="Segoe UI" panose="020B0502040204020203" pitchFamily="34" charset="0"/>
              </a:rPr>
              <a:t>restaurant_id</a:t>
            </a:r>
            <a:r>
              <a:rPr lang="en-US" sz="1800" b="1" i="1" dirty="0">
                <a:latin typeface="Segoe UI" panose="020B0502040204020203" pitchFamily="34" charset="0"/>
                <a:cs typeface="Segoe UI" panose="020B0502040204020203" pitchFamily="34" charset="0"/>
              </a:rPr>
              <a:t> = 3).</a:t>
            </a:r>
            <a:endParaRPr lang="en-IN" sz="1800" b="1" i="1"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8E071968-ACB5-0E2D-AF80-CC03322FCB5B}"/>
              </a:ext>
            </a:extLst>
          </p:cNvPr>
          <p:cNvPicPr>
            <a:picLocks noChangeAspect="1"/>
          </p:cNvPicPr>
          <p:nvPr/>
        </p:nvPicPr>
        <p:blipFill>
          <a:blip r:embed="rId4"/>
          <a:stretch>
            <a:fillRect/>
          </a:stretch>
        </p:blipFill>
        <p:spPr>
          <a:xfrm>
            <a:off x="2683938" y="2082064"/>
            <a:ext cx="3890613" cy="2069150"/>
          </a:xfrm>
          <a:prstGeom prst="rect">
            <a:avLst/>
          </a:prstGeom>
          <a:ln>
            <a:solidFill>
              <a:schemeClr val="tx1"/>
            </a:solidFill>
          </a:ln>
        </p:spPr>
      </p:pic>
      <p:pic>
        <p:nvPicPr>
          <p:cNvPr id="17" name="Picture 16">
            <a:extLst>
              <a:ext uri="{FF2B5EF4-FFF2-40B4-BE49-F238E27FC236}">
                <a16:creationId xmlns:a16="http://schemas.microsoft.com/office/drawing/2014/main" id="{0F9579C3-BD3B-9894-D113-C86ADD1491B6}"/>
              </a:ext>
            </a:extLst>
          </p:cNvPr>
          <p:cNvPicPr>
            <a:picLocks noChangeAspect="1"/>
          </p:cNvPicPr>
          <p:nvPr/>
        </p:nvPicPr>
        <p:blipFill>
          <a:blip r:embed="rId5"/>
          <a:stretch>
            <a:fillRect/>
          </a:stretch>
        </p:blipFill>
        <p:spPr>
          <a:xfrm>
            <a:off x="139458" y="1268290"/>
            <a:ext cx="9186232" cy="301950"/>
          </a:xfrm>
          <a:prstGeom prst="rect">
            <a:avLst/>
          </a:prstGeom>
          <a:ln>
            <a:solidFill>
              <a:schemeClr val="tx1"/>
            </a:solidFill>
          </a:ln>
        </p:spPr>
      </p:pic>
      <p:sp>
        <p:nvSpPr>
          <p:cNvPr id="2" name="TextBox 1">
            <a:extLst>
              <a:ext uri="{FF2B5EF4-FFF2-40B4-BE49-F238E27FC236}">
                <a16:creationId xmlns:a16="http://schemas.microsoft.com/office/drawing/2014/main" id="{FDAA80A2-42EB-8602-C20E-876557ECD11D}"/>
              </a:ext>
            </a:extLst>
          </p:cNvPr>
          <p:cNvSpPr txBox="1"/>
          <p:nvPr/>
        </p:nvSpPr>
        <p:spPr>
          <a:xfrm>
            <a:off x="224651" y="4770178"/>
            <a:ext cx="8122936" cy="646331"/>
          </a:xfrm>
          <a:prstGeom prst="rect">
            <a:avLst/>
          </a:prstGeom>
          <a:noFill/>
        </p:spPr>
        <p:txBody>
          <a:bodyPr wrap="square" rtlCol="0">
            <a:spAutoFit/>
          </a:bodyPr>
          <a:lstStyle/>
          <a:p>
            <a:r>
              <a:rPr lang="en-US" sz="1800" b="1" i="1" dirty="0"/>
              <a:t>-- Explanation: This query sums the total amounts of orders for a specific restaurant.</a:t>
            </a:r>
            <a:endParaRPr lang="en-IN" sz="1800" b="1" i="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E1336198-2E46-AC9E-9C39-E7C7EE322E62}"/>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D5A623F5-0D6E-1E5F-C2A8-1A52BDD7214B}"/>
              </a:ext>
            </a:extLst>
          </p:cNvPr>
          <p:cNvPicPr preferRelativeResize="0"/>
          <p:nvPr/>
        </p:nvPicPr>
        <p:blipFill>
          <a:blip r:embed="rId3">
            <a:alphaModFix/>
          </a:blip>
          <a:stretch>
            <a:fillRect/>
          </a:stretch>
        </p:blipFill>
        <p:spPr>
          <a:xfrm>
            <a:off x="7905000" y="13648"/>
            <a:ext cx="4283725" cy="6858000"/>
          </a:xfrm>
          <a:prstGeom prst="rect">
            <a:avLst/>
          </a:prstGeom>
          <a:noFill/>
          <a:ln>
            <a:noFill/>
          </a:ln>
        </p:spPr>
      </p:pic>
      <p:pic>
        <p:nvPicPr>
          <p:cNvPr id="239" name="Google Shape;239;p23">
            <a:extLst>
              <a:ext uri="{FF2B5EF4-FFF2-40B4-BE49-F238E27FC236}">
                <a16:creationId xmlns:a16="http://schemas.microsoft.com/office/drawing/2014/main" id="{C259CB89-5E3C-25B6-4D98-E8ECCC1B3D73}"/>
              </a:ext>
            </a:extLst>
          </p:cNvPr>
          <p:cNvPicPr preferRelativeResize="0"/>
          <p:nvPr/>
        </p:nvPicPr>
        <p:blipFill rotWithShape="1">
          <a:blip r:embed="rId4">
            <a:alphaModFix/>
          </a:blip>
          <a:srcRect/>
          <a:stretch/>
        </p:blipFill>
        <p:spPr>
          <a:xfrm>
            <a:off x="9851269" y="838200"/>
            <a:ext cx="1544422" cy="774338"/>
          </a:xfrm>
          <a:prstGeom prst="rect">
            <a:avLst/>
          </a:prstGeom>
          <a:noFill/>
          <a:ln>
            <a:noFill/>
          </a:ln>
        </p:spPr>
      </p:pic>
      <p:grpSp>
        <p:nvGrpSpPr>
          <p:cNvPr id="243" name="Google Shape;243;p23">
            <a:extLst>
              <a:ext uri="{FF2B5EF4-FFF2-40B4-BE49-F238E27FC236}">
                <a16:creationId xmlns:a16="http://schemas.microsoft.com/office/drawing/2014/main" id="{5EB52F93-AC8F-2235-AEB3-1938AC9912F4}"/>
              </a:ext>
            </a:extLst>
          </p:cNvPr>
          <p:cNvGrpSpPr/>
          <p:nvPr/>
        </p:nvGrpSpPr>
        <p:grpSpPr>
          <a:xfrm>
            <a:off x="9480550" y="2667270"/>
            <a:ext cx="2408036" cy="513810"/>
            <a:chOff x="8753449" y="924310"/>
            <a:chExt cx="3134840" cy="668892"/>
          </a:xfrm>
        </p:grpSpPr>
        <p:sp>
          <p:nvSpPr>
            <p:cNvPr id="244" name="Google Shape;244;p23">
              <a:extLst>
                <a:ext uri="{FF2B5EF4-FFF2-40B4-BE49-F238E27FC236}">
                  <a16:creationId xmlns:a16="http://schemas.microsoft.com/office/drawing/2014/main" id="{BBAB2D8C-7C4C-BA4B-BE8B-A8545A4384CB}"/>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D64E19E2-A4E1-CA52-A180-426C59891833}"/>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111650E5-5ED0-D7E4-BF66-F1389089B7EB}"/>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325FE536-3058-7778-FBF3-CB005A029D3E}"/>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A6C18524-EE5D-0A38-361A-4D3C7DF56233}"/>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3879BA5F-F795-EC1A-096D-63AD8FFD633E}"/>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BB8C6225-5822-0C77-322D-EC3002192470}"/>
              </a:ext>
            </a:extLst>
          </p:cNvPr>
          <p:cNvSpPr txBox="1"/>
          <p:nvPr/>
        </p:nvSpPr>
        <p:spPr>
          <a:xfrm>
            <a:off x="191729" y="1342103"/>
            <a:ext cx="6666271" cy="307777"/>
          </a:xfrm>
          <a:prstGeom prst="rect">
            <a:avLst/>
          </a:prstGeom>
          <a:noFill/>
        </p:spPr>
        <p:txBody>
          <a:bodyPr wrap="square" rtlCol="0">
            <a:spAutoFit/>
          </a:bodyPr>
          <a:lstStyle/>
          <a:p>
            <a:endParaRPr lang="en-IN"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E7FB070F-1FEE-CF8C-0E69-7142AA30D66A}"/>
              </a:ext>
            </a:extLst>
          </p:cNvPr>
          <p:cNvSpPr txBox="1"/>
          <p:nvPr/>
        </p:nvSpPr>
        <p:spPr>
          <a:xfrm>
            <a:off x="559557" y="327546"/>
            <a:ext cx="8121881"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7. Find the top 3 most expensive menu items and their </a:t>
            </a:r>
            <a:r>
              <a:rPr lang="en-US" sz="1800" b="1" i="1" dirty="0" err="1">
                <a:latin typeface="Segoe UI" panose="020B0502040204020203" pitchFamily="34" charset="0"/>
                <a:cs typeface="Segoe UI" panose="020B0502040204020203" pitchFamily="34" charset="0"/>
              </a:rPr>
              <a:t>restaurantnames</a:t>
            </a:r>
            <a:r>
              <a:rPr lang="en-US" sz="1800" b="1" i="1" dirty="0">
                <a:latin typeface="Segoe UI" panose="020B0502040204020203" pitchFamily="34" charset="0"/>
                <a:cs typeface="Segoe UI" panose="020B0502040204020203" pitchFamily="34" charset="0"/>
              </a:rPr>
              <a:t>.</a:t>
            </a:r>
            <a:endParaRPr lang="en-IN" sz="1800" b="1" i="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339EBF9-D395-C447-C5D1-137551D7705A}"/>
              </a:ext>
            </a:extLst>
          </p:cNvPr>
          <p:cNvPicPr>
            <a:picLocks noChangeAspect="1"/>
          </p:cNvPicPr>
          <p:nvPr/>
        </p:nvPicPr>
        <p:blipFill>
          <a:blip r:embed="rId5"/>
          <a:stretch>
            <a:fillRect/>
          </a:stretch>
        </p:blipFill>
        <p:spPr>
          <a:xfrm>
            <a:off x="3957397" y="2666263"/>
            <a:ext cx="4216279" cy="1992550"/>
          </a:xfrm>
          <a:prstGeom prst="rect">
            <a:avLst/>
          </a:prstGeom>
          <a:ln>
            <a:solidFill>
              <a:schemeClr val="tx1"/>
            </a:solidFill>
          </a:ln>
        </p:spPr>
      </p:pic>
      <p:pic>
        <p:nvPicPr>
          <p:cNvPr id="8" name="Picture 7">
            <a:extLst>
              <a:ext uri="{FF2B5EF4-FFF2-40B4-BE49-F238E27FC236}">
                <a16:creationId xmlns:a16="http://schemas.microsoft.com/office/drawing/2014/main" id="{9565AE9E-3577-0383-D42C-EF96167A1146}"/>
              </a:ext>
            </a:extLst>
          </p:cNvPr>
          <p:cNvPicPr>
            <a:picLocks noChangeAspect="1"/>
          </p:cNvPicPr>
          <p:nvPr/>
        </p:nvPicPr>
        <p:blipFill>
          <a:blip r:embed="rId6"/>
          <a:stretch>
            <a:fillRect/>
          </a:stretch>
        </p:blipFill>
        <p:spPr>
          <a:xfrm>
            <a:off x="348888" y="995875"/>
            <a:ext cx="5887272" cy="1324160"/>
          </a:xfrm>
          <a:prstGeom prst="rect">
            <a:avLst/>
          </a:prstGeom>
          <a:ln>
            <a:solidFill>
              <a:schemeClr val="tx1"/>
            </a:solidFill>
          </a:ln>
        </p:spPr>
      </p:pic>
      <p:sp>
        <p:nvSpPr>
          <p:cNvPr id="3" name="TextBox 2">
            <a:extLst>
              <a:ext uri="{FF2B5EF4-FFF2-40B4-BE49-F238E27FC236}">
                <a16:creationId xmlns:a16="http://schemas.microsoft.com/office/drawing/2014/main" id="{D50A21A6-6751-82D7-4F1E-DB347DB68251}"/>
              </a:ext>
            </a:extLst>
          </p:cNvPr>
          <p:cNvSpPr txBox="1"/>
          <p:nvPr/>
        </p:nvSpPr>
        <p:spPr>
          <a:xfrm>
            <a:off x="378376" y="5118899"/>
            <a:ext cx="7158041" cy="646331"/>
          </a:xfrm>
          <a:prstGeom prst="rect">
            <a:avLst/>
          </a:prstGeom>
          <a:noFill/>
        </p:spPr>
        <p:txBody>
          <a:bodyPr wrap="square" rtlCol="0">
            <a:spAutoFit/>
          </a:bodyPr>
          <a:lstStyle/>
          <a:p>
            <a:r>
              <a:rPr lang="en-US" sz="1800" b="1" i="1" dirty="0"/>
              <a:t>-- Explanation: This query joins </a:t>
            </a:r>
            <a:r>
              <a:rPr lang="en-US" sz="1800" b="1" i="1" dirty="0" err="1"/>
              <a:t>Menu_Items</a:t>
            </a:r>
            <a:r>
              <a:rPr lang="en-US" sz="1800" b="1" i="1" dirty="0"/>
              <a:t> with Restaurants to find the top 3 most expensive items.</a:t>
            </a:r>
            <a:endParaRPr lang="en-IN" sz="1800" b="1" i="1" dirty="0"/>
          </a:p>
        </p:txBody>
      </p:sp>
    </p:spTree>
    <p:extLst>
      <p:ext uri="{BB962C8B-B14F-4D97-AF65-F5344CB8AC3E}">
        <p14:creationId xmlns:p14="http://schemas.microsoft.com/office/powerpoint/2010/main" val="38010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a:extLst>
            <a:ext uri="{FF2B5EF4-FFF2-40B4-BE49-F238E27FC236}">
              <a16:creationId xmlns:a16="http://schemas.microsoft.com/office/drawing/2014/main" id="{C18E586D-E7FA-3AC9-FBB8-42B15D9AB128}"/>
            </a:ext>
          </a:extLst>
        </p:cNvPr>
        <p:cNvGrpSpPr/>
        <p:nvPr/>
      </p:nvGrpSpPr>
      <p:grpSpPr>
        <a:xfrm>
          <a:off x="0" y="0"/>
          <a:ext cx="0" cy="0"/>
          <a:chOff x="0" y="0"/>
          <a:chExt cx="0" cy="0"/>
        </a:xfrm>
      </p:grpSpPr>
      <p:pic>
        <p:nvPicPr>
          <p:cNvPr id="563" name="Google Shape;563;p31">
            <a:extLst>
              <a:ext uri="{FF2B5EF4-FFF2-40B4-BE49-F238E27FC236}">
                <a16:creationId xmlns:a16="http://schemas.microsoft.com/office/drawing/2014/main" id="{79A88357-4876-CAE8-5A93-6E2D7D8881F8}"/>
              </a:ext>
            </a:extLst>
          </p:cNvPr>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69" name="Google Shape;569;p31">
            <a:extLst>
              <a:ext uri="{FF2B5EF4-FFF2-40B4-BE49-F238E27FC236}">
                <a16:creationId xmlns:a16="http://schemas.microsoft.com/office/drawing/2014/main" id="{280997C0-4405-5E31-6E5A-5694871AF2BE}"/>
              </a:ext>
            </a:extLst>
          </p:cNvPr>
          <p:cNvPicPr preferRelativeResize="0"/>
          <p:nvPr/>
        </p:nvPicPr>
        <p:blipFill rotWithShape="1">
          <a:blip r:embed="rId4">
            <a:alphaModFix/>
          </a:blip>
          <a:srcRect/>
          <a:stretch/>
        </p:blipFill>
        <p:spPr>
          <a:xfrm>
            <a:off x="10539535" y="838200"/>
            <a:ext cx="1544422" cy="774338"/>
          </a:xfrm>
          <a:prstGeom prst="rect">
            <a:avLst/>
          </a:prstGeom>
          <a:noFill/>
          <a:ln>
            <a:noFill/>
          </a:ln>
        </p:spPr>
      </p:pic>
      <p:grpSp>
        <p:nvGrpSpPr>
          <p:cNvPr id="570" name="Google Shape;570;p31">
            <a:extLst>
              <a:ext uri="{FF2B5EF4-FFF2-40B4-BE49-F238E27FC236}">
                <a16:creationId xmlns:a16="http://schemas.microsoft.com/office/drawing/2014/main" id="{700C8671-B46D-901F-A55E-299D8D4F4726}"/>
              </a:ext>
            </a:extLst>
          </p:cNvPr>
          <p:cNvGrpSpPr/>
          <p:nvPr/>
        </p:nvGrpSpPr>
        <p:grpSpPr>
          <a:xfrm>
            <a:off x="7560374" y="1"/>
            <a:ext cx="1291527" cy="6052900"/>
            <a:chOff x="11059391" y="2420023"/>
            <a:chExt cx="668892" cy="3134840"/>
          </a:xfrm>
        </p:grpSpPr>
        <p:sp>
          <p:nvSpPr>
            <p:cNvPr id="571" name="Google Shape;571;p31">
              <a:extLst>
                <a:ext uri="{FF2B5EF4-FFF2-40B4-BE49-F238E27FC236}">
                  <a16:creationId xmlns:a16="http://schemas.microsoft.com/office/drawing/2014/main" id="{8E613B0C-5566-4E3E-2F50-9CE10D23FF81}"/>
                </a:ext>
              </a:extLst>
            </p:cNvPr>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31">
              <a:extLst>
                <a:ext uri="{FF2B5EF4-FFF2-40B4-BE49-F238E27FC236}">
                  <a16:creationId xmlns:a16="http://schemas.microsoft.com/office/drawing/2014/main" id="{A1DAE564-3765-3F8D-0D22-DB02DFCD8EA7}"/>
                </a:ext>
              </a:extLst>
            </p:cNvPr>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1">
              <a:extLst>
                <a:ext uri="{FF2B5EF4-FFF2-40B4-BE49-F238E27FC236}">
                  <a16:creationId xmlns:a16="http://schemas.microsoft.com/office/drawing/2014/main" id="{30523ABE-1723-20BA-6545-A482C88D1EA4}"/>
                </a:ext>
              </a:extLst>
            </p:cNvPr>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1">
              <a:extLst>
                <a:ext uri="{FF2B5EF4-FFF2-40B4-BE49-F238E27FC236}">
                  <a16:creationId xmlns:a16="http://schemas.microsoft.com/office/drawing/2014/main" id="{594FCC93-1279-7B2A-20D8-3F3B385CD96A}"/>
                </a:ext>
              </a:extLst>
            </p:cNvPr>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31">
              <a:extLst>
                <a:ext uri="{FF2B5EF4-FFF2-40B4-BE49-F238E27FC236}">
                  <a16:creationId xmlns:a16="http://schemas.microsoft.com/office/drawing/2014/main" id="{87E1B7D5-C08C-4074-98D2-0C912FED64F8}"/>
                </a:ext>
              </a:extLst>
            </p:cNvPr>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1">
              <a:extLst>
                <a:ext uri="{FF2B5EF4-FFF2-40B4-BE49-F238E27FC236}">
                  <a16:creationId xmlns:a16="http://schemas.microsoft.com/office/drawing/2014/main" id="{B26D9CA5-3810-8CAC-A89B-D830C7372795}"/>
                </a:ext>
              </a:extLst>
            </p:cNvPr>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AF0640AE-509F-F060-579D-557B91FAEA34}"/>
              </a:ext>
            </a:extLst>
          </p:cNvPr>
          <p:cNvSpPr txBox="1"/>
          <p:nvPr/>
        </p:nvSpPr>
        <p:spPr>
          <a:xfrm>
            <a:off x="316929" y="415835"/>
            <a:ext cx="6606169"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 8. Retrieve customers who have placed at least 1 orders.</a:t>
            </a:r>
            <a:endParaRPr lang="en-IN" sz="1800" b="1"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F4C28FE-4C20-924F-7F4A-B48D265A6B5C}"/>
              </a:ext>
            </a:extLst>
          </p:cNvPr>
          <p:cNvPicPr>
            <a:picLocks noChangeAspect="1"/>
          </p:cNvPicPr>
          <p:nvPr/>
        </p:nvPicPr>
        <p:blipFill>
          <a:blip r:embed="rId5"/>
          <a:stretch>
            <a:fillRect/>
          </a:stretch>
        </p:blipFill>
        <p:spPr>
          <a:xfrm>
            <a:off x="318701" y="2360744"/>
            <a:ext cx="3077004" cy="2715004"/>
          </a:xfrm>
          <a:prstGeom prst="rect">
            <a:avLst/>
          </a:prstGeom>
          <a:ln>
            <a:solidFill>
              <a:schemeClr val="tx1"/>
            </a:solidFill>
          </a:ln>
        </p:spPr>
      </p:pic>
      <p:pic>
        <p:nvPicPr>
          <p:cNvPr id="6" name="Picture 5">
            <a:extLst>
              <a:ext uri="{FF2B5EF4-FFF2-40B4-BE49-F238E27FC236}">
                <a16:creationId xmlns:a16="http://schemas.microsoft.com/office/drawing/2014/main" id="{F32BFE79-F473-E87A-06AF-03C77EE762E0}"/>
              </a:ext>
            </a:extLst>
          </p:cNvPr>
          <p:cNvPicPr>
            <a:picLocks noChangeAspect="1"/>
          </p:cNvPicPr>
          <p:nvPr/>
        </p:nvPicPr>
        <p:blipFill>
          <a:blip r:embed="rId6"/>
          <a:stretch>
            <a:fillRect/>
          </a:stretch>
        </p:blipFill>
        <p:spPr>
          <a:xfrm>
            <a:off x="1691561" y="1062349"/>
            <a:ext cx="4448796" cy="1133633"/>
          </a:xfrm>
          <a:prstGeom prst="rect">
            <a:avLst/>
          </a:prstGeom>
          <a:ln>
            <a:solidFill>
              <a:schemeClr val="tx1"/>
            </a:solidFill>
          </a:ln>
        </p:spPr>
      </p:pic>
      <p:sp>
        <p:nvSpPr>
          <p:cNvPr id="3" name="TextBox 2">
            <a:extLst>
              <a:ext uri="{FF2B5EF4-FFF2-40B4-BE49-F238E27FC236}">
                <a16:creationId xmlns:a16="http://schemas.microsoft.com/office/drawing/2014/main" id="{AE587ED0-E9B3-C548-5D63-350B521565C0}"/>
              </a:ext>
            </a:extLst>
          </p:cNvPr>
          <p:cNvSpPr txBox="1"/>
          <p:nvPr/>
        </p:nvSpPr>
        <p:spPr>
          <a:xfrm>
            <a:off x="213329" y="5412630"/>
            <a:ext cx="5672838" cy="646331"/>
          </a:xfrm>
          <a:prstGeom prst="rect">
            <a:avLst/>
          </a:prstGeom>
          <a:noFill/>
        </p:spPr>
        <p:txBody>
          <a:bodyPr wrap="square" rtlCol="0">
            <a:spAutoFit/>
          </a:bodyPr>
          <a:lstStyle/>
          <a:p>
            <a:r>
              <a:rPr lang="en-US" sz="1800" b="1" i="1" dirty="0"/>
              <a:t>-- Explanation: This query groups orders by customer and filters those with 3 or more orders.</a:t>
            </a:r>
            <a:endParaRPr lang="en-IN" sz="1800" b="1" i="1" dirty="0"/>
          </a:p>
        </p:txBody>
      </p:sp>
    </p:spTree>
    <p:extLst>
      <p:ext uri="{BB962C8B-B14F-4D97-AF65-F5344CB8AC3E}">
        <p14:creationId xmlns:p14="http://schemas.microsoft.com/office/powerpoint/2010/main" val="156917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9806B9CD-AF4F-B1F0-9678-4D43A6B0DE86}"/>
            </a:ext>
          </a:extLst>
        </p:cNvPr>
        <p:cNvGrpSpPr/>
        <p:nvPr/>
      </p:nvGrpSpPr>
      <p:grpSpPr>
        <a:xfrm>
          <a:off x="0" y="0"/>
          <a:ext cx="0" cy="0"/>
          <a:chOff x="0" y="0"/>
          <a:chExt cx="0" cy="0"/>
        </a:xfrm>
      </p:grpSpPr>
      <p:pic>
        <p:nvPicPr>
          <p:cNvPr id="592" name="Google Shape;592;p32">
            <a:extLst>
              <a:ext uri="{FF2B5EF4-FFF2-40B4-BE49-F238E27FC236}">
                <a16:creationId xmlns:a16="http://schemas.microsoft.com/office/drawing/2014/main" id="{1810CEA7-D0B0-2C4B-CC7B-34D8A6826179}"/>
              </a:ext>
            </a:extLst>
          </p:cNvPr>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96" name="Google Shape;596;p32">
            <a:extLst>
              <a:ext uri="{FF2B5EF4-FFF2-40B4-BE49-F238E27FC236}">
                <a16:creationId xmlns:a16="http://schemas.microsoft.com/office/drawing/2014/main" id="{063D4C93-7146-AB7F-BC33-498F8A0657FD}"/>
              </a:ext>
            </a:extLst>
          </p:cNvPr>
          <p:cNvPicPr preferRelativeResize="0"/>
          <p:nvPr/>
        </p:nvPicPr>
        <p:blipFill rotWithShape="1">
          <a:blip r:embed="rId4">
            <a:alphaModFix/>
          </a:blip>
          <a:srcRect/>
          <a:stretch/>
        </p:blipFill>
        <p:spPr>
          <a:xfrm>
            <a:off x="10539535" y="838200"/>
            <a:ext cx="1544422" cy="774338"/>
          </a:xfrm>
          <a:prstGeom prst="rect">
            <a:avLst/>
          </a:prstGeom>
          <a:noFill/>
          <a:ln>
            <a:noFill/>
          </a:ln>
        </p:spPr>
      </p:pic>
      <p:sp>
        <p:nvSpPr>
          <p:cNvPr id="2" name="TextBox 1">
            <a:extLst>
              <a:ext uri="{FF2B5EF4-FFF2-40B4-BE49-F238E27FC236}">
                <a16:creationId xmlns:a16="http://schemas.microsoft.com/office/drawing/2014/main" id="{E9207605-E584-D0E2-8DF8-5AA3248FA645}"/>
              </a:ext>
            </a:extLst>
          </p:cNvPr>
          <p:cNvSpPr txBox="1"/>
          <p:nvPr/>
        </p:nvSpPr>
        <p:spPr>
          <a:xfrm>
            <a:off x="337769" y="327124"/>
            <a:ext cx="6332561"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9. List all menu items along with their restaurant names.</a:t>
            </a:r>
            <a:endParaRPr lang="en-IN" sz="1800" b="1"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274AA34-952B-6CBE-FD57-FD3F526DD9DC}"/>
              </a:ext>
            </a:extLst>
          </p:cNvPr>
          <p:cNvPicPr>
            <a:picLocks noChangeAspect="1"/>
          </p:cNvPicPr>
          <p:nvPr/>
        </p:nvPicPr>
        <p:blipFill>
          <a:blip r:embed="rId5"/>
          <a:stretch>
            <a:fillRect/>
          </a:stretch>
        </p:blipFill>
        <p:spPr>
          <a:xfrm>
            <a:off x="2487304" y="2098354"/>
            <a:ext cx="4077269" cy="2819794"/>
          </a:xfrm>
          <a:prstGeom prst="rect">
            <a:avLst/>
          </a:prstGeom>
          <a:ln>
            <a:solidFill>
              <a:schemeClr val="tx1"/>
            </a:solidFill>
          </a:ln>
        </p:spPr>
      </p:pic>
      <p:pic>
        <p:nvPicPr>
          <p:cNvPr id="6" name="Picture 5">
            <a:extLst>
              <a:ext uri="{FF2B5EF4-FFF2-40B4-BE49-F238E27FC236}">
                <a16:creationId xmlns:a16="http://schemas.microsoft.com/office/drawing/2014/main" id="{36EADFD9-CE6B-84BB-11F4-C5706D8B44EA}"/>
              </a:ext>
            </a:extLst>
          </p:cNvPr>
          <p:cNvPicPr>
            <a:picLocks noChangeAspect="1"/>
          </p:cNvPicPr>
          <p:nvPr/>
        </p:nvPicPr>
        <p:blipFill>
          <a:blip r:embed="rId6"/>
          <a:stretch>
            <a:fillRect/>
          </a:stretch>
        </p:blipFill>
        <p:spPr>
          <a:xfrm>
            <a:off x="744953" y="1051718"/>
            <a:ext cx="5925377" cy="809738"/>
          </a:xfrm>
          <a:prstGeom prst="rect">
            <a:avLst/>
          </a:prstGeom>
          <a:ln>
            <a:solidFill>
              <a:schemeClr val="tx1"/>
            </a:solidFill>
          </a:ln>
        </p:spPr>
      </p:pic>
      <p:sp>
        <p:nvSpPr>
          <p:cNvPr id="3" name="TextBox 2">
            <a:extLst>
              <a:ext uri="{FF2B5EF4-FFF2-40B4-BE49-F238E27FC236}">
                <a16:creationId xmlns:a16="http://schemas.microsoft.com/office/drawing/2014/main" id="{5D80D46D-8E26-B0F4-30A4-513A1BF66646}"/>
              </a:ext>
            </a:extLst>
          </p:cNvPr>
          <p:cNvSpPr txBox="1"/>
          <p:nvPr/>
        </p:nvSpPr>
        <p:spPr>
          <a:xfrm>
            <a:off x="337769" y="5461571"/>
            <a:ext cx="6226804" cy="646331"/>
          </a:xfrm>
          <a:prstGeom prst="rect">
            <a:avLst/>
          </a:prstGeom>
          <a:noFill/>
        </p:spPr>
        <p:txBody>
          <a:bodyPr wrap="square" rtlCol="0">
            <a:spAutoFit/>
          </a:bodyPr>
          <a:lstStyle/>
          <a:p>
            <a:r>
              <a:rPr lang="en-US" sz="1800" b="1" i="1" dirty="0"/>
              <a:t>-- Explanation: This join query retrieves menu items and their associated restaurant names.</a:t>
            </a:r>
            <a:endParaRPr lang="en-IN" sz="1800" b="1" i="1" dirty="0"/>
          </a:p>
        </p:txBody>
      </p:sp>
    </p:spTree>
    <p:extLst>
      <p:ext uri="{BB962C8B-B14F-4D97-AF65-F5344CB8AC3E}">
        <p14:creationId xmlns:p14="http://schemas.microsoft.com/office/powerpoint/2010/main" val="425939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a:extLst>
            <a:ext uri="{FF2B5EF4-FFF2-40B4-BE49-F238E27FC236}">
              <a16:creationId xmlns:a16="http://schemas.microsoft.com/office/drawing/2014/main" id="{58B832D6-CCC4-EF0D-9881-09DFEEF0C6B3}"/>
            </a:ext>
          </a:extLst>
        </p:cNvPr>
        <p:cNvGrpSpPr/>
        <p:nvPr/>
      </p:nvGrpSpPr>
      <p:grpSpPr>
        <a:xfrm>
          <a:off x="0" y="0"/>
          <a:ext cx="0" cy="0"/>
          <a:chOff x="0" y="0"/>
          <a:chExt cx="0" cy="0"/>
        </a:xfrm>
      </p:grpSpPr>
      <p:pic>
        <p:nvPicPr>
          <p:cNvPr id="490" name="Google Shape;490;p30">
            <a:extLst>
              <a:ext uri="{FF2B5EF4-FFF2-40B4-BE49-F238E27FC236}">
                <a16:creationId xmlns:a16="http://schemas.microsoft.com/office/drawing/2014/main" id="{A4615DE7-661A-95A2-A5E2-1AE7086714E7}"/>
              </a:ext>
            </a:extLst>
          </p:cNvPr>
          <p:cNvPicPr preferRelativeResize="0"/>
          <p:nvPr/>
        </p:nvPicPr>
        <p:blipFill>
          <a:blip r:embed="rId3">
            <a:alphaModFix/>
          </a:blip>
          <a:stretch>
            <a:fillRect/>
          </a:stretch>
        </p:blipFill>
        <p:spPr>
          <a:xfrm>
            <a:off x="8580150" y="0"/>
            <a:ext cx="3608575" cy="6858000"/>
          </a:xfrm>
          <a:prstGeom prst="rect">
            <a:avLst/>
          </a:prstGeom>
          <a:noFill/>
          <a:ln>
            <a:noFill/>
          </a:ln>
        </p:spPr>
      </p:pic>
      <p:pic>
        <p:nvPicPr>
          <p:cNvPr id="492" name="Google Shape;492;p30">
            <a:extLst>
              <a:ext uri="{FF2B5EF4-FFF2-40B4-BE49-F238E27FC236}">
                <a16:creationId xmlns:a16="http://schemas.microsoft.com/office/drawing/2014/main" id="{1C43B82E-1A63-5CC6-0CA0-F6BE55DC1EB8}"/>
              </a:ext>
            </a:extLst>
          </p:cNvPr>
          <p:cNvPicPr preferRelativeResize="0"/>
          <p:nvPr/>
        </p:nvPicPr>
        <p:blipFill rotWithShape="1">
          <a:blip r:embed="rId4">
            <a:alphaModFix/>
          </a:blip>
          <a:srcRect/>
          <a:stretch/>
        </p:blipFill>
        <p:spPr>
          <a:xfrm rot="-605715">
            <a:off x="6950951" y="935066"/>
            <a:ext cx="124112" cy="97032"/>
          </a:xfrm>
          <a:prstGeom prst="rect">
            <a:avLst/>
          </a:prstGeom>
          <a:noFill/>
          <a:ln>
            <a:noFill/>
          </a:ln>
        </p:spPr>
      </p:pic>
      <p:sp>
        <p:nvSpPr>
          <p:cNvPr id="493" name="Google Shape;493;p30">
            <a:extLst>
              <a:ext uri="{FF2B5EF4-FFF2-40B4-BE49-F238E27FC236}">
                <a16:creationId xmlns:a16="http://schemas.microsoft.com/office/drawing/2014/main" id="{092CC6BA-9A5E-858C-2CFC-95AB95D35AC9}"/>
              </a:ext>
            </a:extLst>
          </p:cNvPr>
          <p:cNvSpPr/>
          <p:nvPr/>
        </p:nvSpPr>
        <p:spPr>
          <a:xfrm>
            <a:off x="9995615" y="459066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30">
            <a:extLst>
              <a:ext uri="{FF2B5EF4-FFF2-40B4-BE49-F238E27FC236}">
                <a16:creationId xmlns:a16="http://schemas.microsoft.com/office/drawing/2014/main" id="{C096DE1E-9C0E-EBA4-26BD-595A4D74FA36}"/>
              </a:ext>
            </a:extLst>
          </p:cNvPr>
          <p:cNvSpPr/>
          <p:nvPr/>
        </p:nvSpPr>
        <p:spPr>
          <a:xfrm>
            <a:off x="11671797" y="458711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30">
            <a:extLst>
              <a:ext uri="{FF2B5EF4-FFF2-40B4-BE49-F238E27FC236}">
                <a16:creationId xmlns:a16="http://schemas.microsoft.com/office/drawing/2014/main" id="{41C52C90-EBE8-6FA4-C94D-1D6B62FFE6F2}"/>
              </a:ext>
            </a:extLst>
          </p:cNvPr>
          <p:cNvSpPr/>
          <p:nvPr/>
        </p:nvSpPr>
        <p:spPr>
          <a:xfrm>
            <a:off x="9502720" y="459203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30">
            <a:extLst>
              <a:ext uri="{FF2B5EF4-FFF2-40B4-BE49-F238E27FC236}">
                <a16:creationId xmlns:a16="http://schemas.microsoft.com/office/drawing/2014/main" id="{7030D62B-5844-1267-54C3-0F54FAF2292D}"/>
              </a:ext>
            </a:extLst>
          </p:cNvPr>
          <p:cNvSpPr/>
          <p:nvPr/>
        </p:nvSpPr>
        <p:spPr>
          <a:xfrm>
            <a:off x="10800479" y="457782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0">
            <a:extLst>
              <a:ext uri="{FF2B5EF4-FFF2-40B4-BE49-F238E27FC236}">
                <a16:creationId xmlns:a16="http://schemas.microsoft.com/office/drawing/2014/main" id="{FEADDD08-C9A8-8577-676E-0D6F99E8649D}"/>
              </a:ext>
            </a:extLst>
          </p:cNvPr>
          <p:cNvSpPr/>
          <p:nvPr/>
        </p:nvSpPr>
        <p:spPr>
          <a:xfrm>
            <a:off x="9029221" y="460754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0">
            <a:extLst>
              <a:ext uri="{FF2B5EF4-FFF2-40B4-BE49-F238E27FC236}">
                <a16:creationId xmlns:a16="http://schemas.microsoft.com/office/drawing/2014/main" id="{8F41C59B-6761-194C-DD62-FA13D4BC949E}"/>
              </a:ext>
            </a:extLst>
          </p:cNvPr>
          <p:cNvSpPr/>
          <p:nvPr/>
        </p:nvSpPr>
        <p:spPr>
          <a:xfrm>
            <a:off x="11327770" y="445316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0">
            <a:extLst>
              <a:ext uri="{FF2B5EF4-FFF2-40B4-BE49-F238E27FC236}">
                <a16:creationId xmlns:a16="http://schemas.microsoft.com/office/drawing/2014/main" id="{BDFAB5DB-40DC-EA0B-4CDB-552CBDBF736C}"/>
              </a:ext>
            </a:extLst>
          </p:cNvPr>
          <p:cNvSpPr/>
          <p:nvPr/>
        </p:nvSpPr>
        <p:spPr>
          <a:xfrm>
            <a:off x="9995615" y="3887794"/>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30">
            <a:extLst>
              <a:ext uri="{FF2B5EF4-FFF2-40B4-BE49-F238E27FC236}">
                <a16:creationId xmlns:a16="http://schemas.microsoft.com/office/drawing/2014/main" id="{0D7C4CC3-0320-F866-D00D-51E3DA9E0F75}"/>
              </a:ext>
            </a:extLst>
          </p:cNvPr>
          <p:cNvSpPr/>
          <p:nvPr/>
        </p:nvSpPr>
        <p:spPr>
          <a:xfrm>
            <a:off x="11671797" y="3884244"/>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0">
            <a:extLst>
              <a:ext uri="{FF2B5EF4-FFF2-40B4-BE49-F238E27FC236}">
                <a16:creationId xmlns:a16="http://schemas.microsoft.com/office/drawing/2014/main" id="{212A9775-60F3-4897-B4DF-D74908CF6D29}"/>
              </a:ext>
            </a:extLst>
          </p:cNvPr>
          <p:cNvSpPr/>
          <p:nvPr/>
        </p:nvSpPr>
        <p:spPr>
          <a:xfrm>
            <a:off x="9502720" y="3889166"/>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30">
            <a:extLst>
              <a:ext uri="{FF2B5EF4-FFF2-40B4-BE49-F238E27FC236}">
                <a16:creationId xmlns:a16="http://schemas.microsoft.com/office/drawing/2014/main" id="{12E79014-D5E6-874B-BE1F-8D61896AD7B6}"/>
              </a:ext>
            </a:extLst>
          </p:cNvPr>
          <p:cNvSpPr/>
          <p:nvPr/>
        </p:nvSpPr>
        <p:spPr>
          <a:xfrm>
            <a:off x="10800479" y="3874961"/>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30">
            <a:extLst>
              <a:ext uri="{FF2B5EF4-FFF2-40B4-BE49-F238E27FC236}">
                <a16:creationId xmlns:a16="http://schemas.microsoft.com/office/drawing/2014/main" id="{025BB162-C8DD-CFB4-6A0B-6B41DE76113D}"/>
              </a:ext>
            </a:extLst>
          </p:cNvPr>
          <p:cNvSpPr/>
          <p:nvPr/>
        </p:nvSpPr>
        <p:spPr>
          <a:xfrm>
            <a:off x="9029221" y="3904675"/>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30">
            <a:extLst>
              <a:ext uri="{FF2B5EF4-FFF2-40B4-BE49-F238E27FC236}">
                <a16:creationId xmlns:a16="http://schemas.microsoft.com/office/drawing/2014/main" id="{F1933566-FFC4-E65D-A09D-BE038B2A77EC}"/>
              </a:ext>
            </a:extLst>
          </p:cNvPr>
          <p:cNvSpPr/>
          <p:nvPr/>
        </p:nvSpPr>
        <p:spPr>
          <a:xfrm>
            <a:off x="11327770" y="3750296"/>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30">
            <a:extLst>
              <a:ext uri="{FF2B5EF4-FFF2-40B4-BE49-F238E27FC236}">
                <a16:creationId xmlns:a16="http://schemas.microsoft.com/office/drawing/2014/main" id="{D66903B0-E657-03A7-EC28-D50A189B4F51}"/>
              </a:ext>
            </a:extLst>
          </p:cNvPr>
          <p:cNvSpPr/>
          <p:nvPr/>
        </p:nvSpPr>
        <p:spPr>
          <a:xfrm>
            <a:off x="9995615" y="318492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30">
            <a:extLst>
              <a:ext uri="{FF2B5EF4-FFF2-40B4-BE49-F238E27FC236}">
                <a16:creationId xmlns:a16="http://schemas.microsoft.com/office/drawing/2014/main" id="{5D57B41E-CD2C-25D7-E31C-92464799ADD2}"/>
              </a:ext>
            </a:extLst>
          </p:cNvPr>
          <p:cNvSpPr/>
          <p:nvPr/>
        </p:nvSpPr>
        <p:spPr>
          <a:xfrm>
            <a:off x="11671797" y="3181376"/>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30">
            <a:extLst>
              <a:ext uri="{FF2B5EF4-FFF2-40B4-BE49-F238E27FC236}">
                <a16:creationId xmlns:a16="http://schemas.microsoft.com/office/drawing/2014/main" id="{0335E96D-63A2-5E5D-F9DB-67218504F048}"/>
              </a:ext>
            </a:extLst>
          </p:cNvPr>
          <p:cNvSpPr/>
          <p:nvPr/>
        </p:nvSpPr>
        <p:spPr>
          <a:xfrm>
            <a:off x="9502720" y="3186298"/>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30">
            <a:extLst>
              <a:ext uri="{FF2B5EF4-FFF2-40B4-BE49-F238E27FC236}">
                <a16:creationId xmlns:a16="http://schemas.microsoft.com/office/drawing/2014/main" id="{0F216F92-A292-7EB7-6218-2BC5B540053F}"/>
              </a:ext>
            </a:extLst>
          </p:cNvPr>
          <p:cNvSpPr/>
          <p:nvPr/>
        </p:nvSpPr>
        <p:spPr>
          <a:xfrm>
            <a:off x="10800479" y="317209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30">
            <a:extLst>
              <a:ext uri="{FF2B5EF4-FFF2-40B4-BE49-F238E27FC236}">
                <a16:creationId xmlns:a16="http://schemas.microsoft.com/office/drawing/2014/main" id="{929270D6-0A62-A136-4253-E7C1B53E6212}"/>
              </a:ext>
            </a:extLst>
          </p:cNvPr>
          <p:cNvSpPr/>
          <p:nvPr/>
        </p:nvSpPr>
        <p:spPr>
          <a:xfrm>
            <a:off x="9029221" y="320180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30">
            <a:extLst>
              <a:ext uri="{FF2B5EF4-FFF2-40B4-BE49-F238E27FC236}">
                <a16:creationId xmlns:a16="http://schemas.microsoft.com/office/drawing/2014/main" id="{0879769E-8A40-FB35-38E6-756EF4A595AB}"/>
              </a:ext>
            </a:extLst>
          </p:cNvPr>
          <p:cNvSpPr/>
          <p:nvPr/>
        </p:nvSpPr>
        <p:spPr>
          <a:xfrm>
            <a:off x="11327770" y="3047428"/>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30">
            <a:extLst>
              <a:ext uri="{FF2B5EF4-FFF2-40B4-BE49-F238E27FC236}">
                <a16:creationId xmlns:a16="http://schemas.microsoft.com/office/drawing/2014/main" id="{8F770154-133D-1193-5370-F08419B8F714}"/>
              </a:ext>
            </a:extLst>
          </p:cNvPr>
          <p:cNvSpPr/>
          <p:nvPr/>
        </p:nvSpPr>
        <p:spPr>
          <a:xfrm>
            <a:off x="9995615" y="248205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30">
            <a:extLst>
              <a:ext uri="{FF2B5EF4-FFF2-40B4-BE49-F238E27FC236}">
                <a16:creationId xmlns:a16="http://schemas.microsoft.com/office/drawing/2014/main" id="{143AD2B8-B84E-17AF-5708-1DA841DB2261}"/>
              </a:ext>
            </a:extLst>
          </p:cNvPr>
          <p:cNvSpPr/>
          <p:nvPr/>
        </p:nvSpPr>
        <p:spPr>
          <a:xfrm>
            <a:off x="11671797" y="247850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0">
            <a:extLst>
              <a:ext uri="{FF2B5EF4-FFF2-40B4-BE49-F238E27FC236}">
                <a16:creationId xmlns:a16="http://schemas.microsoft.com/office/drawing/2014/main" id="{07F64ECC-592E-B6F8-1624-29DFA1EB453A}"/>
              </a:ext>
            </a:extLst>
          </p:cNvPr>
          <p:cNvSpPr/>
          <p:nvPr/>
        </p:nvSpPr>
        <p:spPr>
          <a:xfrm>
            <a:off x="9502720" y="248343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0">
            <a:extLst>
              <a:ext uri="{FF2B5EF4-FFF2-40B4-BE49-F238E27FC236}">
                <a16:creationId xmlns:a16="http://schemas.microsoft.com/office/drawing/2014/main" id="{07CCFB10-2154-C0A6-3425-8A6B1FBBA8A5}"/>
              </a:ext>
            </a:extLst>
          </p:cNvPr>
          <p:cNvSpPr/>
          <p:nvPr/>
        </p:nvSpPr>
        <p:spPr>
          <a:xfrm>
            <a:off x="10800479" y="246922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0">
            <a:extLst>
              <a:ext uri="{FF2B5EF4-FFF2-40B4-BE49-F238E27FC236}">
                <a16:creationId xmlns:a16="http://schemas.microsoft.com/office/drawing/2014/main" id="{67C9158C-5AE6-88A3-DDB7-CA07E53262BB}"/>
              </a:ext>
            </a:extLst>
          </p:cNvPr>
          <p:cNvSpPr/>
          <p:nvPr/>
        </p:nvSpPr>
        <p:spPr>
          <a:xfrm>
            <a:off x="9029221" y="249893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30">
            <a:extLst>
              <a:ext uri="{FF2B5EF4-FFF2-40B4-BE49-F238E27FC236}">
                <a16:creationId xmlns:a16="http://schemas.microsoft.com/office/drawing/2014/main" id="{25202CC7-F233-029A-2326-03D7B3C585B0}"/>
              </a:ext>
            </a:extLst>
          </p:cNvPr>
          <p:cNvSpPr/>
          <p:nvPr/>
        </p:nvSpPr>
        <p:spPr>
          <a:xfrm>
            <a:off x="11327770" y="234456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0">
            <a:extLst>
              <a:ext uri="{FF2B5EF4-FFF2-40B4-BE49-F238E27FC236}">
                <a16:creationId xmlns:a16="http://schemas.microsoft.com/office/drawing/2014/main" id="{011B58AB-9038-D6BD-BDB7-499A29009852}"/>
              </a:ext>
            </a:extLst>
          </p:cNvPr>
          <p:cNvSpPr/>
          <p:nvPr/>
        </p:nvSpPr>
        <p:spPr>
          <a:xfrm>
            <a:off x="9995615" y="1779190"/>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30">
            <a:extLst>
              <a:ext uri="{FF2B5EF4-FFF2-40B4-BE49-F238E27FC236}">
                <a16:creationId xmlns:a16="http://schemas.microsoft.com/office/drawing/2014/main" id="{71937E0D-3085-12BB-99E2-C160E9CFA385}"/>
              </a:ext>
            </a:extLst>
          </p:cNvPr>
          <p:cNvSpPr/>
          <p:nvPr/>
        </p:nvSpPr>
        <p:spPr>
          <a:xfrm>
            <a:off x="11671797" y="177564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30">
            <a:extLst>
              <a:ext uri="{FF2B5EF4-FFF2-40B4-BE49-F238E27FC236}">
                <a16:creationId xmlns:a16="http://schemas.microsoft.com/office/drawing/2014/main" id="{D677D8DF-BF25-2E6B-2F14-C7EDA49A66B1}"/>
              </a:ext>
            </a:extLst>
          </p:cNvPr>
          <p:cNvSpPr/>
          <p:nvPr/>
        </p:nvSpPr>
        <p:spPr>
          <a:xfrm>
            <a:off x="9502720" y="1780562"/>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30">
            <a:extLst>
              <a:ext uri="{FF2B5EF4-FFF2-40B4-BE49-F238E27FC236}">
                <a16:creationId xmlns:a16="http://schemas.microsoft.com/office/drawing/2014/main" id="{047BE21C-14E3-6CFD-2EE5-E0ED9E4F51DE}"/>
              </a:ext>
            </a:extLst>
          </p:cNvPr>
          <p:cNvSpPr/>
          <p:nvPr/>
        </p:nvSpPr>
        <p:spPr>
          <a:xfrm>
            <a:off x="10800479" y="1766357"/>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30">
            <a:extLst>
              <a:ext uri="{FF2B5EF4-FFF2-40B4-BE49-F238E27FC236}">
                <a16:creationId xmlns:a16="http://schemas.microsoft.com/office/drawing/2014/main" id="{96B47044-51FE-F690-82A8-1706D267E7A3}"/>
              </a:ext>
            </a:extLst>
          </p:cNvPr>
          <p:cNvSpPr/>
          <p:nvPr/>
        </p:nvSpPr>
        <p:spPr>
          <a:xfrm>
            <a:off x="9029221" y="1796071"/>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30">
            <a:extLst>
              <a:ext uri="{FF2B5EF4-FFF2-40B4-BE49-F238E27FC236}">
                <a16:creationId xmlns:a16="http://schemas.microsoft.com/office/drawing/2014/main" id="{12C36EAA-9F5C-8105-8ABD-DD9F6EAF801F}"/>
              </a:ext>
            </a:extLst>
          </p:cNvPr>
          <p:cNvSpPr/>
          <p:nvPr/>
        </p:nvSpPr>
        <p:spPr>
          <a:xfrm>
            <a:off x="11327770" y="1641692"/>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30">
            <a:extLst>
              <a:ext uri="{FF2B5EF4-FFF2-40B4-BE49-F238E27FC236}">
                <a16:creationId xmlns:a16="http://schemas.microsoft.com/office/drawing/2014/main" id="{D2984629-AE7D-D50E-D157-2B8221C0B015}"/>
              </a:ext>
            </a:extLst>
          </p:cNvPr>
          <p:cNvSpPr/>
          <p:nvPr/>
        </p:nvSpPr>
        <p:spPr>
          <a:xfrm>
            <a:off x="9995615" y="107632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30">
            <a:extLst>
              <a:ext uri="{FF2B5EF4-FFF2-40B4-BE49-F238E27FC236}">
                <a16:creationId xmlns:a16="http://schemas.microsoft.com/office/drawing/2014/main" id="{ECD0C48C-1AE4-8812-9C97-FE53B017AAD6}"/>
              </a:ext>
            </a:extLst>
          </p:cNvPr>
          <p:cNvSpPr/>
          <p:nvPr/>
        </p:nvSpPr>
        <p:spPr>
          <a:xfrm>
            <a:off x="11671797" y="107277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30">
            <a:extLst>
              <a:ext uri="{FF2B5EF4-FFF2-40B4-BE49-F238E27FC236}">
                <a16:creationId xmlns:a16="http://schemas.microsoft.com/office/drawing/2014/main" id="{66E13BB7-3173-7B43-B064-E5945324B847}"/>
              </a:ext>
            </a:extLst>
          </p:cNvPr>
          <p:cNvSpPr/>
          <p:nvPr/>
        </p:nvSpPr>
        <p:spPr>
          <a:xfrm>
            <a:off x="9502720" y="107769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30">
            <a:extLst>
              <a:ext uri="{FF2B5EF4-FFF2-40B4-BE49-F238E27FC236}">
                <a16:creationId xmlns:a16="http://schemas.microsoft.com/office/drawing/2014/main" id="{705F2B85-113F-6416-5B1B-366D5F187B92}"/>
              </a:ext>
            </a:extLst>
          </p:cNvPr>
          <p:cNvSpPr/>
          <p:nvPr/>
        </p:nvSpPr>
        <p:spPr>
          <a:xfrm>
            <a:off x="10800479" y="106348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30">
            <a:extLst>
              <a:ext uri="{FF2B5EF4-FFF2-40B4-BE49-F238E27FC236}">
                <a16:creationId xmlns:a16="http://schemas.microsoft.com/office/drawing/2014/main" id="{F54D3C4E-F734-269F-C392-7AF8068CB8C9}"/>
              </a:ext>
            </a:extLst>
          </p:cNvPr>
          <p:cNvSpPr/>
          <p:nvPr/>
        </p:nvSpPr>
        <p:spPr>
          <a:xfrm>
            <a:off x="9029221" y="109320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30">
            <a:extLst>
              <a:ext uri="{FF2B5EF4-FFF2-40B4-BE49-F238E27FC236}">
                <a16:creationId xmlns:a16="http://schemas.microsoft.com/office/drawing/2014/main" id="{31AE62DF-F544-9350-18F7-B3041FF3C91E}"/>
              </a:ext>
            </a:extLst>
          </p:cNvPr>
          <p:cNvSpPr/>
          <p:nvPr/>
        </p:nvSpPr>
        <p:spPr>
          <a:xfrm>
            <a:off x="11327770" y="93882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alpha val="3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8DCEDD6-F951-C16D-2EDC-74AB1EBA0C1C}"/>
              </a:ext>
            </a:extLst>
          </p:cNvPr>
          <p:cNvSpPr txBox="1"/>
          <p:nvPr/>
        </p:nvSpPr>
        <p:spPr>
          <a:xfrm>
            <a:off x="799622" y="223436"/>
            <a:ext cx="8229599" cy="646331"/>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 10. Retrieve the names of customers who have ordered from a specific restaurant (e.g., </a:t>
            </a:r>
            <a:r>
              <a:rPr lang="en-US" sz="1800" b="1" i="1" dirty="0" err="1">
                <a:latin typeface="Segoe UI" panose="020B0502040204020203" pitchFamily="34" charset="0"/>
                <a:cs typeface="Segoe UI" panose="020B0502040204020203" pitchFamily="34" charset="0"/>
              </a:rPr>
              <a:t>restaurant_id</a:t>
            </a:r>
            <a:r>
              <a:rPr lang="en-US" sz="1800" b="1" i="1" dirty="0">
                <a:latin typeface="Segoe UI" panose="020B0502040204020203" pitchFamily="34" charset="0"/>
                <a:cs typeface="Segoe UI" panose="020B0502040204020203" pitchFamily="34" charset="0"/>
              </a:rPr>
              <a:t> = 2).</a:t>
            </a:r>
            <a:endParaRPr lang="en-IN" sz="1800" b="1" i="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1306B241-C58F-BE09-70A2-D1A70C6A6B8A}"/>
              </a:ext>
            </a:extLst>
          </p:cNvPr>
          <p:cNvPicPr>
            <a:picLocks noChangeAspect="1"/>
          </p:cNvPicPr>
          <p:nvPr/>
        </p:nvPicPr>
        <p:blipFill>
          <a:blip r:embed="rId5"/>
          <a:stretch>
            <a:fillRect/>
          </a:stretch>
        </p:blipFill>
        <p:spPr>
          <a:xfrm>
            <a:off x="4914421" y="2605133"/>
            <a:ext cx="3727158" cy="1666615"/>
          </a:xfrm>
          <a:prstGeom prst="rect">
            <a:avLst/>
          </a:prstGeom>
          <a:ln>
            <a:solidFill>
              <a:schemeClr val="tx1"/>
            </a:solidFill>
          </a:ln>
        </p:spPr>
      </p:pic>
      <p:pic>
        <p:nvPicPr>
          <p:cNvPr id="7" name="Picture 6">
            <a:extLst>
              <a:ext uri="{FF2B5EF4-FFF2-40B4-BE49-F238E27FC236}">
                <a16:creationId xmlns:a16="http://schemas.microsoft.com/office/drawing/2014/main" id="{D88A8012-4CC7-022B-B754-A01C257281EC}"/>
              </a:ext>
            </a:extLst>
          </p:cNvPr>
          <p:cNvPicPr>
            <a:picLocks noChangeAspect="1"/>
          </p:cNvPicPr>
          <p:nvPr/>
        </p:nvPicPr>
        <p:blipFill>
          <a:blip r:embed="rId6"/>
          <a:stretch>
            <a:fillRect/>
          </a:stretch>
        </p:blipFill>
        <p:spPr>
          <a:xfrm>
            <a:off x="415131" y="1165168"/>
            <a:ext cx="4944165" cy="1038370"/>
          </a:xfrm>
          <a:prstGeom prst="rect">
            <a:avLst/>
          </a:prstGeom>
          <a:ln>
            <a:solidFill>
              <a:schemeClr val="tx1"/>
            </a:solidFill>
          </a:ln>
        </p:spPr>
      </p:pic>
      <p:sp>
        <p:nvSpPr>
          <p:cNvPr id="2" name="TextBox 1">
            <a:extLst>
              <a:ext uri="{FF2B5EF4-FFF2-40B4-BE49-F238E27FC236}">
                <a16:creationId xmlns:a16="http://schemas.microsoft.com/office/drawing/2014/main" id="{ECF23971-72D2-50CB-11B2-CC301DFED4BE}"/>
              </a:ext>
            </a:extLst>
          </p:cNvPr>
          <p:cNvSpPr txBox="1"/>
          <p:nvPr/>
        </p:nvSpPr>
        <p:spPr>
          <a:xfrm>
            <a:off x="634181" y="4793226"/>
            <a:ext cx="7887841" cy="646331"/>
          </a:xfrm>
          <a:prstGeom prst="rect">
            <a:avLst/>
          </a:prstGeom>
          <a:noFill/>
        </p:spPr>
        <p:txBody>
          <a:bodyPr wrap="square" rtlCol="0">
            <a:spAutoFit/>
          </a:bodyPr>
          <a:lstStyle/>
          <a:p>
            <a:r>
              <a:rPr lang="en-US" sz="1800" b="1" i="1" dirty="0"/>
              <a:t>-- Explanation: This join query finds customers who have placed orders from a specific restaurant.</a:t>
            </a:r>
            <a:endParaRPr lang="en-IN" sz="1800" b="1" i="1" dirty="0"/>
          </a:p>
        </p:txBody>
      </p:sp>
    </p:spTree>
    <p:extLst>
      <p:ext uri="{BB962C8B-B14F-4D97-AF65-F5344CB8AC3E}">
        <p14:creationId xmlns:p14="http://schemas.microsoft.com/office/powerpoint/2010/main" val="24657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29"/>
          <p:cNvPicPr preferRelativeResize="0"/>
          <p:nvPr/>
        </p:nvPicPr>
        <p:blipFill>
          <a:blip r:embed="rId3">
            <a:alphaModFix/>
          </a:blip>
          <a:stretch>
            <a:fillRect/>
          </a:stretch>
        </p:blipFill>
        <p:spPr>
          <a:xfrm>
            <a:off x="7499275" y="0"/>
            <a:ext cx="4730725" cy="6858001"/>
          </a:xfrm>
          <a:prstGeom prst="rect">
            <a:avLst/>
          </a:prstGeom>
          <a:noFill/>
          <a:ln>
            <a:noFill/>
          </a:ln>
        </p:spPr>
      </p:pic>
      <p:pic>
        <p:nvPicPr>
          <p:cNvPr id="466" name="Google Shape;466;p29"/>
          <p:cNvPicPr preferRelativeResize="0"/>
          <p:nvPr/>
        </p:nvPicPr>
        <p:blipFill rotWithShape="1">
          <a:blip r:embed="rId4">
            <a:alphaModFix/>
          </a:blip>
          <a:srcRect/>
          <a:stretch/>
        </p:blipFill>
        <p:spPr>
          <a:xfrm>
            <a:off x="10818935" y="838200"/>
            <a:ext cx="1544422" cy="774338"/>
          </a:xfrm>
          <a:prstGeom prst="rect">
            <a:avLst/>
          </a:prstGeom>
          <a:noFill/>
          <a:ln>
            <a:noFill/>
          </a:ln>
        </p:spPr>
      </p:pic>
      <p:sp>
        <p:nvSpPr>
          <p:cNvPr id="4" name="TextBox 3">
            <a:extLst>
              <a:ext uri="{FF2B5EF4-FFF2-40B4-BE49-F238E27FC236}">
                <a16:creationId xmlns:a16="http://schemas.microsoft.com/office/drawing/2014/main" id="{02859E00-2196-D77B-BE0D-DAA8EC9FD90F}"/>
              </a:ext>
            </a:extLst>
          </p:cNvPr>
          <p:cNvSpPr txBox="1"/>
          <p:nvPr/>
        </p:nvSpPr>
        <p:spPr>
          <a:xfrm>
            <a:off x="906821" y="406943"/>
            <a:ext cx="6113412"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11. Find restaurants that do not have any menu items.</a:t>
            </a:r>
            <a:endParaRPr lang="en-IN" sz="1800" b="1" i="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88A57C4-075B-82B0-BD4C-84E61C72F099}"/>
              </a:ext>
            </a:extLst>
          </p:cNvPr>
          <p:cNvPicPr>
            <a:picLocks noChangeAspect="1"/>
          </p:cNvPicPr>
          <p:nvPr/>
        </p:nvPicPr>
        <p:blipFill>
          <a:blip r:embed="rId5"/>
          <a:stretch>
            <a:fillRect/>
          </a:stretch>
        </p:blipFill>
        <p:spPr>
          <a:xfrm>
            <a:off x="1887018" y="2525309"/>
            <a:ext cx="3946590" cy="2268762"/>
          </a:xfrm>
          <a:prstGeom prst="rect">
            <a:avLst/>
          </a:prstGeom>
          <a:ln>
            <a:solidFill>
              <a:schemeClr val="tx1"/>
            </a:solidFill>
          </a:ln>
        </p:spPr>
      </p:pic>
      <p:pic>
        <p:nvPicPr>
          <p:cNvPr id="8" name="Picture 7">
            <a:extLst>
              <a:ext uri="{FF2B5EF4-FFF2-40B4-BE49-F238E27FC236}">
                <a16:creationId xmlns:a16="http://schemas.microsoft.com/office/drawing/2014/main" id="{1D03C845-C1B7-5FBF-3E4E-F9D24B990CCB}"/>
              </a:ext>
            </a:extLst>
          </p:cNvPr>
          <p:cNvPicPr>
            <a:picLocks noChangeAspect="1"/>
          </p:cNvPicPr>
          <p:nvPr/>
        </p:nvPicPr>
        <p:blipFill>
          <a:blip r:embed="rId6"/>
          <a:stretch>
            <a:fillRect/>
          </a:stretch>
        </p:blipFill>
        <p:spPr>
          <a:xfrm>
            <a:off x="67375" y="1391701"/>
            <a:ext cx="7192379" cy="771633"/>
          </a:xfrm>
          <a:prstGeom prst="rect">
            <a:avLst/>
          </a:prstGeom>
          <a:ln>
            <a:solidFill>
              <a:schemeClr val="tx1"/>
            </a:solidFill>
          </a:ln>
        </p:spPr>
      </p:pic>
      <p:sp>
        <p:nvSpPr>
          <p:cNvPr id="2" name="TextBox 1">
            <a:extLst>
              <a:ext uri="{FF2B5EF4-FFF2-40B4-BE49-F238E27FC236}">
                <a16:creationId xmlns:a16="http://schemas.microsoft.com/office/drawing/2014/main" id="{24D37016-CEE3-ADE7-5E05-329B98944F2F}"/>
              </a:ext>
            </a:extLst>
          </p:cNvPr>
          <p:cNvSpPr txBox="1"/>
          <p:nvPr/>
        </p:nvSpPr>
        <p:spPr>
          <a:xfrm>
            <a:off x="67375" y="5338916"/>
            <a:ext cx="6952858" cy="646331"/>
          </a:xfrm>
          <a:prstGeom prst="rect">
            <a:avLst/>
          </a:prstGeom>
          <a:noFill/>
        </p:spPr>
        <p:txBody>
          <a:bodyPr wrap="square" rtlCol="0">
            <a:spAutoFit/>
          </a:bodyPr>
          <a:lstStyle/>
          <a:p>
            <a:r>
              <a:rPr lang="en-US" sz="1800" b="1" i="1" dirty="0"/>
              <a:t>-- Explanation: This query uses a subquery to find restaurants without any menu items.</a:t>
            </a:r>
            <a:endParaRPr lang="en-IN" sz="1800" b="1" i="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25"/>
          <p:cNvPicPr preferRelativeResize="0"/>
          <p:nvPr/>
        </p:nvPicPr>
        <p:blipFill>
          <a:blip r:embed="rId3">
            <a:alphaModFix/>
          </a:blip>
          <a:stretch>
            <a:fillRect/>
          </a:stretch>
        </p:blipFill>
        <p:spPr>
          <a:xfrm>
            <a:off x="7193693" y="0"/>
            <a:ext cx="4998315" cy="6858001"/>
          </a:xfrm>
          <a:prstGeom prst="rect">
            <a:avLst/>
          </a:prstGeom>
          <a:noFill/>
          <a:ln>
            <a:noFill/>
          </a:ln>
        </p:spPr>
      </p:pic>
      <p:pic>
        <p:nvPicPr>
          <p:cNvPr id="321" name="Google Shape;321;p25"/>
          <p:cNvPicPr preferRelativeResize="0"/>
          <p:nvPr/>
        </p:nvPicPr>
        <p:blipFill rotWithShape="1">
          <a:blip r:embed="rId4">
            <a:alphaModFix/>
          </a:blip>
          <a:srcRect/>
          <a:stretch/>
        </p:blipFill>
        <p:spPr>
          <a:xfrm>
            <a:off x="9851269" y="838200"/>
            <a:ext cx="1544422" cy="774338"/>
          </a:xfrm>
          <a:prstGeom prst="rect">
            <a:avLst/>
          </a:prstGeom>
          <a:noFill/>
          <a:ln>
            <a:noFill/>
          </a:ln>
        </p:spPr>
      </p:pic>
      <p:pic>
        <p:nvPicPr>
          <p:cNvPr id="322" name="Google Shape;322;p25" descr="A screenshot of a phone&#10;&#10;Description automatically generated"/>
          <p:cNvPicPr preferRelativeResize="0"/>
          <p:nvPr/>
        </p:nvPicPr>
        <p:blipFill rotWithShape="1">
          <a:blip r:embed="rId5">
            <a:alphaModFix/>
          </a:blip>
          <a:srcRect/>
          <a:stretch/>
        </p:blipFill>
        <p:spPr>
          <a:xfrm>
            <a:off x="7334536" y="2184400"/>
            <a:ext cx="4045974" cy="2921000"/>
          </a:xfrm>
          <a:prstGeom prst="rect">
            <a:avLst/>
          </a:prstGeom>
          <a:noFill/>
          <a:ln>
            <a:noFill/>
          </a:ln>
          <a:effectLst>
            <a:reflection stA="52000" endA="300" endPos="35000" sy="-100000" algn="bl" rotWithShape="0"/>
          </a:effectLst>
        </p:spPr>
      </p:pic>
      <p:pic>
        <p:nvPicPr>
          <p:cNvPr id="324" name="Google Shape;324;p25"/>
          <p:cNvPicPr preferRelativeResize="0"/>
          <p:nvPr/>
        </p:nvPicPr>
        <p:blipFill rotWithShape="1">
          <a:blip r:embed="rId6">
            <a:alphaModFix/>
          </a:blip>
          <a:srcRect/>
          <a:stretch/>
        </p:blipFill>
        <p:spPr>
          <a:xfrm rot="-605715">
            <a:off x="6345599" y="880241"/>
            <a:ext cx="124112" cy="97032"/>
          </a:xfrm>
          <a:prstGeom prst="rect">
            <a:avLst/>
          </a:prstGeom>
          <a:noFill/>
          <a:ln>
            <a:noFill/>
          </a:ln>
        </p:spPr>
      </p:pic>
      <p:grpSp>
        <p:nvGrpSpPr>
          <p:cNvPr id="332" name="Google Shape;332;p25"/>
          <p:cNvGrpSpPr/>
          <p:nvPr/>
        </p:nvGrpSpPr>
        <p:grpSpPr>
          <a:xfrm>
            <a:off x="4238598" y="3958654"/>
            <a:ext cx="1840800" cy="1057950"/>
            <a:chOff x="4178880" y="3120454"/>
            <a:chExt cx="1840800" cy="1057950"/>
          </a:xfrm>
        </p:grpSpPr>
        <p:sp>
          <p:nvSpPr>
            <p:cNvPr id="333" name="Google Shape;333;p25"/>
            <p:cNvSpPr txBox="1"/>
            <p:nvPr/>
          </p:nvSpPr>
          <p:spPr>
            <a:xfrm>
              <a:off x="4178880" y="3120454"/>
              <a:ext cx="1840800" cy="276900"/>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150000"/>
                </a:lnSpc>
                <a:spcBef>
                  <a:spcPts val="0"/>
                </a:spcBef>
                <a:spcAft>
                  <a:spcPts val="0"/>
                </a:spcAft>
                <a:buClr>
                  <a:schemeClr val="lt1"/>
                </a:buClr>
                <a:buSzPts val="1200"/>
                <a:buFont typeface="Noto Sans Symbols"/>
                <a:buChar char="✔"/>
              </a:pPr>
              <a:r>
                <a:rPr lang="en-US" sz="1200" dirty="0">
                  <a:solidFill>
                    <a:schemeClr val="lt1"/>
                  </a:solidFill>
                  <a:latin typeface="Calibri"/>
                  <a:ea typeface="Calibri"/>
                  <a:cs typeface="Calibri"/>
                  <a:sym typeface="Calibri"/>
                </a:rPr>
                <a:t>Restaurant Marketing</a:t>
              </a:r>
              <a:endParaRPr sz="1200" dirty="0">
                <a:solidFill>
                  <a:schemeClr val="lt1"/>
                </a:solidFill>
                <a:latin typeface="Calibri"/>
                <a:ea typeface="Calibri"/>
                <a:cs typeface="Calibri"/>
                <a:sym typeface="Calibri"/>
              </a:endParaRPr>
            </a:p>
          </p:txBody>
        </p:sp>
        <p:sp>
          <p:nvSpPr>
            <p:cNvPr id="334" name="Google Shape;334;p25"/>
            <p:cNvSpPr txBox="1"/>
            <p:nvPr/>
          </p:nvSpPr>
          <p:spPr>
            <a:xfrm>
              <a:off x="4178880" y="3510979"/>
              <a:ext cx="1153200" cy="276900"/>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150000"/>
                </a:lnSpc>
                <a:spcBef>
                  <a:spcPts val="0"/>
                </a:spcBef>
                <a:spcAft>
                  <a:spcPts val="0"/>
                </a:spcAft>
                <a:buClr>
                  <a:schemeClr val="lt1"/>
                </a:buClr>
                <a:buSzPts val="1200"/>
                <a:buFont typeface="Noto Sans Symbols"/>
                <a:buChar char="✔"/>
              </a:pPr>
              <a:r>
                <a:rPr lang="en-US" sz="1200">
                  <a:solidFill>
                    <a:schemeClr val="lt1"/>
                  </a:solidFill>
                  <a:latin typeface="Calibri"/>
                  <a:ea typeface="Calibri"/>
                  <a:cs typeface="Calibri"/>
                  <a:sym typeface="Calibri"/>
                </a:rPr>
                <a:t>Field Teams</a:t>
              </a:r>
              <a:endParaRPr sz="1200">
                <a:solidFill>
                  <a:schemeClr val="lt1"/>
                </a:solidFill>
                <a:latin typeface="Calibri"/>
                <a:ea typeface="Calibri"/>
                <a:cs typeface="Calibri"/>
                <a:sym typeface="Calibri"/>
              </a:endParaRPr>
            </a:p>
          </p:txBody>
        </p:sp>
        <p:sp>
          <p:nvSpPr>
            <p:cNvPr id="335" name="Google Shape;335;p25"/>
            <p:cNvSpPr txBox="1"/>
            <p:nvPr/>
          </p:nvSpPr>
          <p:spPr>
            <a:xfrm>
              <a:off x="4178880" y="3901504"/>
              <a:ext cx="1288500" cy="276900"/>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150000"/>
                </a:lnSpc>
                <a:spcBef>
                  <a:spcPts val="0"/>
                </a:spcBef>
                <a:spcAft>
                  <a:spcPts val="0"/>
                </a:spcAft>
                <a:buClr>
                  <a:schemeClr val="lt1"/>
                </a:buClr>
                <a:buSzPts val="1200"/>
                <a:buFont typeface="Noto Sans Symbols"/>
                <a:buChar char="✔"/>
              </a:pPr>
              <a:r>
                <a:rPr lang="en-US" sz="1200">
                  <a:solidFill>
                    <a:schemeClr val="lt1"/>
                  </a:solidFill>
                  <a:latin typeface="Calibri"/>
                  <a:ea typeface="Calibri"/>
                  <a:cs typeface="Calibri"/>
                  <a:sym typeface="Calibri"/>
                </a:rPr>
                <a:t>Data Analysis</a:t>
              </a:r>
              <a:endParaRPr sz="1200">
                <a:solidFill>
                  <a:schemeClr val="lt1"/>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5693AB4D-0D7B-B341-16E0-FD3080B0FE9D}"/>
              </a:ext>
            </a:extLst>
          </p:cNvPr>
          <p:cNvSpPr txBox="1"/>
          <p:nvPr/>
        </p:nvSpPr>
        <p:spPr>
          <a:xfrm>
            <a:off x="1148785" y="351990"/>
            <a:ext cx="5345373" cy="646331"/>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12. Retrieve the name of the restaurant with the highest total revenue.</a:t>
            </a:r>
            <a:endParaRPr lang="en-IN" sz="1800" b="1" i="1"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2D4FAC64-947D-8582-4C58-A06272E7E38E}"/>
              </a:ext>
            </a:extLst>
          </p:cNvPr>
          <p:cNvPicPr>
            <a:picLocks noChangeAspect="1"/>
          </p:cNvPicPr>
          <p:nvPr/>
        </p:nvPicPr>
        <p:blipFill>
          <a:blip r:embed="rId7"/>
          <a:stretch>
            <a:fillRect/>
          </a:stretch>
        </p:blipFill>
        <p:spPr>
          <a:xfrm>
            <a:off x="3079114" y="3293850"/>
            <a:ext cx="3657660" cy="1852582"/>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9A5FB54-4814-6B79-CA32-057ABA94DAD1}"/>
              </a:ext>
            </a:extLst>
          </p:cNvPr>
          <p:cNvPicPr>
            <a:picLocks noChangeAspect="1"/>
          </p:cNvPicPr>
          <p:nvPr/>
        </p:nvPicPr>
        <p:blipFill>
          <a:blip r:embed="rId8"/>
          <a:stretch>
            <a:fillRect/>
          </a:stretch>
        </p:blipFill>
        <p:spPr>
          <a:xfrm>
            <a:off x="120654" y="1323164"/>
            <a:ext cx="5229955" cy="157184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1652247-AB79-E0DC-EC33-82363810D409}"/>
              </a:ext>
            </a:extLst>
          </p:cNvPr>
          <p:cNvSpPr txBox="1"/>
          <p:nvPr/>
        </p:nvSpPr>
        <p:spPr>
          <a:xfrm>
            <a:off x="353960" y="5560142"/>
            <a:ext cx="7197213" cy="646331"/>
          </a:xfrm>
          <a:prstGeom prst="rect">
            <a:avLst/>
          </a:prstGeom>
          <a:noFill/>
        </p:spPr>
        <p:txBody>
          <a:bodyPr wrap="square" rtlCol="0">
            <a:spAutoFit/>
          </a:bodyPr>
          <a:lstStyle/>
          <a:p>
            <a:r>
              <a:rPr lang="en-US" sz="1800" b="1" i="1" dirty="0"/>
              <a:t>-- Explanation: This join query finds the restaurant with the highest total revenue by summing order amounts and sorting.</a:t>
            </a:r>
            <a:endParaRPr lang="en-IN" sz="1800" b="1" i="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6"/>
          <p:cNvPicPr preferRelativeResize="0"/>
          <p:nvPr/>
        </p:nvPicPr>
        <p:blipFill>
          <a:blip r:embed="rId3">
            <a:alphaModFix/>
          </a:blip>
          <a:stretch>
            <a:fillRect/>
          </a:stretch>
        </p:blipFill>
        <p:spPr>
          <a:xfrm>
            <a:off x="7905000" y="0"/>
            <a:ext cx="4283725" cy="6858000"/>
          </a:xfrm>
          <a:prstGeom prst="rect">
            <a:avLst/>
          </a:prstGeom>
          <a:noFill/>
          <a:ln>
            <a:noFill/>
          </a:ln>
        </p:spPr>
      </p:pic>
      <p:pic>
        <p:nvPicPr>
          <p:cNvPr id="345" name="Google Shape;345;p26"/>
          <p:cNvPicPr preferRelativeResize="0"/>
          <p:nvPr/>
        </p:nvPicPr>
        <p:blipFill rotWithShape="1">
          <a:blip r:embed="rId4">
            <a:alphaModFix/>
          </a:blip>
          <a:srcRect/>
          <a:stretch/>
        </p:blipFill>
        <p:spPr>
          <a:xfrm rot="-589488">
            <a:off x="495690" y="680515"/>
            <a:ext cx="202415" cy="158251"/>
          </a:xfrm>
          <a:prstGeom prst="rect">
            <a:avLst/>
          </a:prstGeom>
          <a:noFill/>
          <a:ln>
            <a:noFill/>
          </a:ln>
        </p:spPr>
      </p:pic>
      <p:pic>
        <p:nvPicPr>
          <p:cNvPr id="346" name="Google Shape;346;p26"/>
          <p:cNvPicPr preferRelativeResize="0"/>
          <p:nvPr/>
        </p:nvPicPr>
        <p:blipFill rotWithShape="1">
          <a:blip r:embed="rId5">
            <a:alphaModFix/>
          </a:blip>
          <a:srcRect/>
          <a:stretch/>
        </p:blipFill>
        <p:spPr>
          <a:xfrm rot="-605715">
            <a:off x="6248372" y="647288"/>
            <a:ext cx="124112" cy="97032"/>
          </a:xfrm>
          <a:prstGeom prst="rect">
            <a:avLst/>
          </a:prstGeom>
          <a:noFill/>
          <a:ln>
            <a:noFill/>
          </a:ln>
        </p:spPr>
      </p:pic>
      <p:pic>
        <p:nvPicPr>
          <p:cNvPr id="347" name="Google Shape;347;p26"/>
          <p:cNvPicPr preferRelativeResize="0"/>
          <p:nvPr/>
        </p:nvPicPr>
        <p:blipFill rotWithShape="1">
          <a:blip r:embed="rId6">
            <a:alphaModFix/>
          </a:blip>
          <a:srcRect/>
          <a:stretch/>
        </p:blipFill>
        <p:spPr>
          <a:xfrm>
            <a:off x="10584959" y="854876"/>
            <a:ext cx="1544422" cy="774338"/>
          </a:xfrm>
          <a:prstGeom prst="rect">
            <a:avLst/>
          </a:prstGeom>
          <a:noFill/>
          <a:ln>
            <a:noFill/>
          </a:ln>
        </p:spPr>
      </p:pic>
      <p:cxnSp>
        <p:nvCxnSpPr>
          <p:cNvPr id="348" name="Google Shape;348;p26"/>
          <p:cNvCxnSpPr/>
          <p:nvPr/>
        </p:nvCxnSpPr>
        <p:spPr>
          <a:xfrm>
            <a:off x="1962219" y="3815154"/>
            <a:ext cx="491402" cy="0"/>
          </a:xfrm>
          <a:prstGeom prst="straightConnector1">
            <a:avLst/>
          </a:prstGeom>
          <a:noFill/>
          <a:ln w="9525" cap="flat" cmpd="sng">
            <a:solidFill>
              <a:schemeClr val="accent1"/>
            </a:solidFill>
            <a:prstDash val="solid"/>
            <a:miter lim="800000"/>
            <a:headEnd type="none" w="sm" len="sm"/>
            <a:tailEnd type="oval" w="med" len="med"/>
          </a:ln>
        </p:spPr>
      </p:cxnSp>
      <p:cxnSp>
        <p:nvCxnSpPr>
          <p:cNvPr id="349" name="Google Shape;349;p26"/>
          <p:cNvCxnSpPr/>
          <p:nvPr/>
        </p:nvCxnSpPr>
        <p:spPr>
          <a:xfrm>
            <a:off x="2453621" y="1849279"/>
            <a:ext cx="0" cy="4155281"/>
          </a:xfrm>
          <a:prstGeom prst="straightConnector1">
            <a:avLst/>
          </a:prstGeom>
          <a:noFill/>
          <a:ln w="9525" cap="flat" cmpd="sng">
            <a:solidFill>
              <a:schemeClr val="accent1"/>
            </a:solidFill>
            <a:prstDash val="solid"/>
            <a:miter lim="800000"/>
            <a:headEnd type="none" w="sm" len="sm"/>
            <a:tailEnd type="none" w="sm" len="sm"/>
          </a:ln>
        </p:spPr>
      </p:cxnSp>
      <p:cxnSp>
        <p:nvCxnSpPr>
          <p:cNvPr id="350" name="Google Shape;350;p26"/>
          <p:cNvCxnSpPr/>
          <p:nvPr/>
        </p:nvCxnSpPr>
        <p:spPr>
          <a:xfrm>
            <a:off x="2453621" y="1857882"/>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2" name="Google Shape;352;p26"/>
          <p:cNvCxnSpPr/>
          <p:nvPr/>
        </p:nvCxnSpPr>
        <p:spPr>
          <a:xfrm>
            <a:off x="2453621" y="3815154"/>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5" name="Google Shape;355;p26"/>
          <p:cNvCxnSpPr/>
          <p:nvPr/>
        </p:nvCxnSpPr>
        <p:spPr>
          <a:xfrm>
            <a:off x="2453621" y="6004560"/>
            <a:ext cx="438150" cy="0"/>
          </a:xfrm>
          <a:prstGeom prst="straightConnector1">
            <a:avLst/>
          </a:prstGeom>
          <a:noFill/>
          <a:ln w="9525" cap="flat" cmpd="sng">
            <a:solidFill>
              <a:schemeClr val="accent1"/>
            </a:solidFill>
            <a:prstDash val="solid"/>
            <a:miter lim="800000"/>
            <a:headEnd type="none" w="sm" len="sm"/>
            <a:tailEnd type="oval" w="med" len="med"/>
          </a:ln>
        </p:spPr>
      </p:cxnSp>
      <p:pic>
        <p:nvPicPr>
          <p:cNvPr id="362" name="Google Shape;362;p26"/>
          <p:cNvPicPr preferRelativeResize="0"/>
          <p:nvPr/>
        </p:nvPicPr>
        <p:blipFill rotWithShape="1">
          <a:blip r:embed="rId7">
            <a:alphaModFix/>
          </a:blip>
          <a:srcRect/>
          <a:stretch/>
        </p:blipFill>
        <p:spPr>
          <a:xfrm>
            <a:off x="165091" y="2046679"/>
            <a:ext cx="1797128" cy="3536950"/>
          </a:xfrm>
          <a:prstGeom prst="rect">
            <a:avLst/>
          </a:prstGeom>
          <a:noFill/>
          <a:ln>
            <a:noFill/>
          </a:ln>
        </p:spPr>
      </p:pic>
      <p:pic>
        <p:nvPicPr>
          <p:cNvPr id="363" name="Google Shape;363;p26" descr="A black background with a black square&#10;&#10;Description automatically generated with medium confidence"/>
          <p:cNvPicPr preferRelativeResize="0"/>
          <p:nvPr/>
        </p:nvPicPr>
        <p:blipFill rotWithShape="1">
          <a:blip r:embed="rId8">
            <a:alphaModFix/>
          </a:blip>
          <a:srcRect/>
          <a:stretch/>
        </p:blipFill>
        <p:spPr>
          <a:xfrm>
            <a:off x="43466" y="5615112"/>
            <a:ext cx="3279256" cy="264420"/>
          </a:xfrm>
          <a:prstGeom prst="rect">
            <a:avLst/>
          </a:prstGeom>
          <a:noFill/>
          <a:ln>
            <a:noFill/>
          </a:ln>
        </p:spPr>
      </p:pic>
      <p:pic>
        <p:nvPicPr>
          <p:cNvPr id="365" name="Google Shape;365;p26" descr="A person holding a tray of coffee and a phone&#10;&#10;Description automatically generated"/>
          <p:cNvPicPr preferRelativeResize="0"/>
          <p:nvPr/>
        </p:nvPicPr>
        <p:blipFill rotWithShape="1">
          <a:blip r:embed="rId9">
            <a:alphaModFix/>
          </a:blip>
          <a:srcRect/>
          <a:stretch/>
        </p:blipFill>
        <p:spPr>
          <a:xfrm>
            <a:off x="6555060" y="1549402"/>
            <a:ext cx="6763774" cy="5308598"/>
          </a:xfrm>
          <a:prstGeom prst="rect">
            <a:avLst/>
          </a:prstGeom>
          <a:noFill/>
          <a:ln>
            <a:noFill/>
          </a:ln>
        </p:spPr>
      </p:pic>
      <p:sp>
        <p:nvSpPr>
          <p:cNvPr id="366" name="Google Shape;366;p26"/>
          <p:cNvSpPr txBox="1">
            <a:spLocks noGrp="1"/>
          </p:cNvSpPr>
          <p:nvPr>
            <p:ph type="title"/>
          </p:nvPr>
        </p:nvSpPr>
        <p:spPr>
          <a:xfrm>
            <a:off x="698500" y="555625"/>
            <a:ext cx="6032500"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Conclusion:</a:t>
            </a:r>
            <a:endParaRPr dirty="0"/>
          </a:p>
        </p:txBody>
      </p:sp>
      <p:sp>
        <p:nvSpPr>
          <p:cNvPr id="2" name="TextBox 1">
            <a:extLst>
              <a:ext uri="{FF2B5EF4-FFF2-40B4-BE49-F238E27FC236}">
                <a16:creationId xmlns:a16="http://schemas.microsoft.com/office/drawing/2014/main" id="{34625FF6-85BD-166C-BBA9-8109A2F6AE19}"/>
              </a:ext>
            </a:extLst>
          </p:cNvPr>
          <p:cNvSpPr txBox="1"/>
          <p:nvPr/>
        </p:nvSpPr>
        <p:spPr>
          <a:xfrm>
            <a:off x="3100403" y="1384959"/>
            <a:ext cx="5024429" cy="1169551"/>
          </a:xfrm>
          <a:prstGeom prst="rect">
            <a:avLst/>
          </a:prstGeom>
          <a:noFill/>
        </p:spPr>
        <p:txBody>
          <a:bodyPr wrap="square" rtlCol="0">
            <a:spAutoFit/>
          </a:bodyPr>
          <a:lstStyle/>
          <a:p>
            <a:r>
              <a:rPr lang="en-US" b="1" i="1" dirty="0"/>
              <a:t>This project provided an in-depth analysis and database-driven solution to address these issues, focusing on optimizing delivery logistics, improving customer satisfaction, and supporting data-driven decision-making.</a:t>
            </a:r>
            <a:endParaRPr lang="en-IN" b="1" i="1" dirty="0"/>
          </a:p>
        </p:txBody>
      </p:sp>
      <p:sp>
        <p:nvSpPr>
          <p:cNvPr id="3" name="TextBox 2">
            <a:extLst>
              <a:ext uri="{FF2B5EF4-FFF2-40B4-BE49-F238E27FC236}">
                <a16:creationId xmlns:a16="http://schemas.microsoft.com/office/drawing/2014/main" id="{D3C8180B-9C86-22CC-EC27-8B88463464CE}"/>
              </a:ext>
            </a:extLst>
          </p:cNvPr>
          <p:cNvSpPr txBox="1"/>
          <p:nvPr/>
        </p:nvSpPr>
        <p:spPr>
          <a:xfrm>
            <a:off x="3057077" y="2842789"/>
            <a:ext cx="4847923" cy="1815882"/>
          </a:xfrm>
          <a:prstGeom prst="rect">
            <a:avLst/>
          </a:prstGeom>
          <a:noFill/>
        </p:spPr>
        <p:txBody>
          <a:bodyPr wrap="square" rtlCol="0">
            <a:spAutoFit/>
          </a:bodyPr>
          <a:lstStyle/>
          <a:p>
            <a:r>
              <a:rPr lang="en-US" b="1" i="1" dirty="0"/>
              <a:t>By leveraging advanced analytics, the system developed in this project enables better resource allocation, enhanced user experience, and improved restaurant collaborations. The insights derived from customer behavior, order trends, and feedback mechanisms will help Zomato streamline its operations, stay ahead of competitors, and foster long-term customer loyalty.</a:t>
            </a:r>
            <a:endParaRPr lang="en-IN" b="1" i="1" dirty="0"/>
          </a:p>
        </p:txBody>
      </p:sp>
      <p:sp>
        <p:nvSpPr>
          <p:cNvPr id="15" name="Rectangle 7">
            <a:extLst>
              <a:ext uri="{FF2B5EF4-FFF2-40B4-BE49-F238E27FC236}">
                <a16:creationId xmlns:a16="http://schemas.microsoft.com/office/drawing/2014/main" id="{56630412-8589-09D9-DF3C-D013F27AFA79}"/>
              </a:ext>
            </a:extLst>
          </p:cNvPr>
          <p:cNvSpPr>
            <a:spLocks noChangeArrowheads="1"/>
          </p:cNvSpPr>
          <p:nvPr/>
        </p:nvSpPr>
        <p:spPr bwMode="auto">
          <a:xfrm>
            <a:off x="3019539" y="5156257"/>
            <a:ext cx="4847922"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chemeClr val="tx1"/>
                </a:solidFill>
                <a:effectLst/>
                <a:latin typeface="Arial" panose="020B0604020202020204" pitchFamily="34" charset="0"/>
              </a:rPr>
              <a:t>In conclusion, this project serves as a step toward creating a smarter and more efficient food delivery ecosystem, where technology and data come together to deliver exceptional value to customers, delivery personnel, and partner restaurants.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7066204" y="0"/>
            <a:ext cx="5125792" cy="6858001"/>
          </a:xfrm>
          <a:prstGeom prst="rect">
            <a:avLst/>
          </a:prstGeom>
          <a:noFill/>
          <a:ln>
            <a:noFill/>
          </a:ln>
        </p:spPr>
      </p:pic>
      <p:pic>
        <p:nvPicPr>
          <p:cNvPr id="161" name="Google Shape;161;p20"/>
          <p:cNvPicPr preferRelativeResize="0"/>
          <p:nvPr/>
        </p:nvPicPr>
        <p:blipFill rotWithShape="1">
          <a:blip r:embed="rId4">
            <a:alphaModFix/>
          </a:blip>
          <a:srcRect/>
          <a:stretch/>
        </p:blipFill>
        <p:spPr>
          <a:xfrm>
            <a:off x="10539535" y="838200"/>
            <a:ext cx="1544422" cy="774338"/>
          </a:xfrm>
          <a:prstGeom prst="rect">
            <a:avLst/>
          </a:prstGeom>
          <a:noFill/>
          <a:ln>
            <a:noFill/>
          </a:ln>
        </p:spPr>
      </p:pic>
      <p:sp>
        <p:nvSpPr>
          <p:cNvPr id="164" name="Google Shape;164;p20"/>
          <p:cNvSpPr txBox="1"/>
          <p:nvPr/>
        </p:nvSpPr>
        <p:spPr>
          <a:xfrm>
            <a:off x="432243" y="1289326"/>
            <a:ext cx="6048639" cy="4902840"/>
          </a:xfrm>
          <a:prstGeom prst="rect">
            <a:avLst/>
          </a:prstGeom>
          <a:noFill/>
          <a:ln>
            <a:noFill/>
          </a:ln>
        </p:spPr>
        <p:txBody>
          <a:bodyPr spcFirstLastPara="1" wrap="square" lIns="91425" tIns="45700" rIns="91425" bIns="45700" anchor="t" anchorCtr="0">
            <a:spAutoFit/>
          </a:bodyPr>
          <a:lstStyle/>
          <a:p>
            <a:r>
              <a:rPr lang="en-US" sz="1800" i="1" dirty="0">
                <a:latin typeface="Segoe UI" panose="020B0502040204020203" pitchFamily="34" charset="0"/>
                <a:cs typeface="Segoe UI" panose="020B0502040204020203" pitchFamily="34" charset="0"/>
              </a:rPr>
              <a:t>With the advent of technology, food delivery platforms have revolutionized the dining experience. </a:t>
            </a:r>
          </a:p>
          <a:p>
            <a:endParaRPr lang="en-US" sz="1800" dirty="0">
              <a:latin typeface="Segoe UI" panose="020B0502040204020203" pitchFamily="34" charset="0"/>
              <a:cs typeface="Segoe UI" panose="020B0502040204020203" pitchFamily="34" charset="0"/>
            </a:endParaRPr>
          </a:p>
          <a:p>
            <a:r>
              <a:rPr lang="en-US" sz="1800" i="1" dirty="0">
                <a:latin typeface="Segoe UI" panose="020B0502040204020203" pitchFamily="34" charset="0"/>
                <a:cs typeface="Segoe UI" panose="020B0502040204020203" pitchFamily="34" charset="0"/>
              </a:rPr>
              <a:t>Services like Zomato have made it easier for users to explore, order, and enjoy meals from various restaurants at their convenience. </a:t>
            </a:r>
          </a:p>
          <a:p>
            <a:endParaRPr lang="en-US" sz="1800" dirty="0">
              <a:latin typeface="Segoe UI" panose="020B0502040204020203" pitchFamily="34" charset="0"/>
              <a:cs typeface="Segoe UI" panose="020B0502040204020203" pitchFamily="34" charset="0"/>
            </a:endParaRPr>
          </a:p>
          <a:p>
            <a:r>
              <a:rPr lang="en-US" sz="1800" i="1" dirty="0">
                <a:latin typeface="Segoe UI" panose="020B0502040204020203" pitchFamily="34" charset="0"/>
                <a:cs typeface="Segoe UI" panose="020B0502040204020203" pitchFamily="34" charset="0"/>
              </a:rPr>
              <a:t>However, as the industry grows, understanding customer behavior, improving delivery logistics, and optimizing service operations have become critical. </a:t>
            </a:r>
          </a:p>
          <a:p>
            <a:endParaRPr lang="en-US" sz="1800" dirty="0">
              <a:latin typeface="Segoe UI" panose="020B0502040204020203" pitchFamily="34" charset="0"/>
              <a:cs typeface="Segoe UI" panose="020B0502040204020203" pitchFamily="34" charset="0"/>
            </a:endParaRPr>
          </a:p>
          <a:p>
            <a:r>
              <a:rPr lang="en-US" sz="1800" i="1" dirty="0">
                <a:latin typeface="Segoe UI" panose="020B0502040204020203" pitchFamily="34" charset="0"/>
                <a:cs typeface="Segoe UI" panose="020B0502040204020203" pitchFamily="34" charset="0"/>
              </a:rPr>
              <a:t>This project aims to design an analytical framework to study and improve Zomato's operational and customer engagement strategies through a robust database and reporting system.</a:t>
            </a:r>
          </a:p>
          <a:p>
            <a:pPr marL="0" marR="0" lvl="0" indent="0" algn="l" rtl="0">
              <a:lnSpc>
                <a:spcPct val="141666"/>
              </a:lnSpc>
              <a:spcBef>
                <a:spcPts val="0"/>
              </a:spcBef>
              <a:spcAft>
                <a:spcPts val="0"/>
              </a:spcAft>
              <a:buNone/>
            </a:pPr>
            <a:endParaRPr sz="1800" dirty="0">
              <a:solidFill>
                <a:srgbClr val="0C0C0C"/>
              </a:solidFill>
              <a:latin typeface="Calibri"/>
              <a:ea typeface="Calibri"/>
              <a:cs typeface="Calibri"/>
              <a:sym typeface="Calibri"/>
            </a:endParaRPr>
          </a:p>
          <a:p>
            <a:pPr marL="0" marR="0" lvl="0" indent="0" algn="l" rtl="0">
              <a:lnSpc>
                <a:spcPct val="141666"/>
              </a:lnSpc>
              <a:spcBef>
                <a:spcPts val="0"/>
              </a:spcBef>
              <a:spcAft>
                <a:spcPts val="0"/>
              </a:spcAft>
              <a:buNone/>
            </a:pPr>
            <a:endParaRPr sz="1200" dirty="0">
              <a:solidFill>
                <a:srgbClr val="0C0C0C"/>
              </a:solidFill>
              <a:latin typeface="Calibri"/>
              <a:ea typeface="Calibri"/>
              <a:cs typeface="Calibri"/>
              <a:sym typeface="Calibri"/>
            </a:endParaRPr>
          </a:p>
        </p:txBody>
      </p:sp>
      <p:sp>
        <p:nvSpPr>
          <p:cNvPr id="167" name="Google Shape;167;p20"/>
          <p:cNvSpPr txBox="1">
            <a:spLocks noGrp="1"/>
          </p:cNvSpPr>
          <p:nvPr>
            <p:ph type="title"/>
          </p:nvPr>
        </p:nvSpPr>
        <p:spPr>
          <a:xfrm>
            <a:off x="843988" y="750085"/>
            <a:ext cx="3506240"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INTRODUCTION</a:t>
            </a:r>
            <a:endParaRPr dirty="0"/>
          </a:p>
        </p:txBody>
      </p:sp>
      <p:pic>
        <p:nvPicPr>
          <p:cNvPr id="2" name="Google Shape;188;p21" descr="A person holding a bag and a phone&#10;&#10;Description automatically generated">
            <a:extLst>
              <a:ext uri="{FF2B5EF4-FFF2-40B4-BE49-F238E27FC236}">
                <a16:creationId xmlns:a16="http://schemas.microsoft.com/office/drawing/2014/main" id="{2F32795C-4011-D2A8-08FC-ACE2C87B0051}"/>
              </a:ext>
            </a:extLst>
          </p:cNvPr>
          <p:cNvPicPr preferRelativeResize="0"/>
          <p:nvPr/>
        </p:nvPicPr>
        <p:blipFill rotWithShape="1">
          <a:blip r:embed="rId5">
            <a:alphaModFix/>
          </a:blip>
          <a:srcRect/>
          <a:stretch/>
        </p:blipFill>
        <p:spPr>
          <a:xfrm>
            <a:off x="5915642" y="1289326"/>
            <a:ext cx="7426916" cy="52299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4885AF78-1DBA-FBD6-B616-A49113973FF9}"/>
            </a:ext>
          </a:extLst>
        </p:cNvPr>
        <p:cNvGrpSpPr/>
        <p:nvPr/>
      </p:nvGrpSpPr>
      <p:grpSpPr>
        <a:xfrm>
          <a:off x="0" y="0"/>
          <a:ext cx="0" cy="0"/>
          <a:chOff x="0" y="0"/>
          <a:chExt cx="0" cy="0"/>
        </a:xfrm>
      </p:grpSpPr>
      <p:pic>
        <p:nvPicPr>
          <p:cNvPr id="155" name="Google Shape;155;p20">
            <a:extLst>
              <a:ext uri="{FF2B5EF4-FFF2-40B4-BE49-F238E27FC236}">
                <a16:creationId xmlns:a16="http://schemas.microsoft.com/office/drawing/2014/main" id="{149D4A8E-C905-5FAA-307C-2EAA4741BB17}"/>
              </a:ext>
            </a:extLst>
          </p:cNvPr>
          <p:cNvPicPr preferRelativeResize="0"/>
          <p:nvPr/>
        </p:nvPicPr>
        <p:blipFill>
          <a:blip r:embed="rId3">
            <a:alphaModFix/>
          </a:blip>
          <a:stretch>
            <a:fillRect/>
          </a:stretch>
        </p:blipFill>
        <p:spPr>
          <a:xfrm>
            <a:off x="7066204" y="0"/>
            <a:ext cx="5125792" cy="6858001"/>
          </a:xfrm>
          <a:prstGeom prst="rect">
            <a:avLst/>
          </a:prstGeom>
          <a:noFill/>
          <a:ln>
            <a:noFill/>
          </a:ln>
        </p:spPr>
      </p:pic>
      <p:pic>
        <p:nvPicPr>
          <p:cNvPr id="161" name="Google Shape;161;p20">
            <a:extLst>
              <a:ext uri="{FF2B5EF4-FFF2-40B4-BE49-F238E27FC236}">
                <a16:creationId xmlns:a16="http://schemas.microsoft.com/office/drawing/2014/main" id="{F212C283-990A-A584-1598-5AFCA4153D17}"/>
              </a:ext>
            </a:extLst>
          </p:cNvPr>
          <p:cNvPicPr preferRelativeResize="0"/>
          <p:nvPr/>
        </p:nvPicPr>
        <p:blipFill rotWithShape="1">
          <a:blip r:embed="rId4">
            <a:alphaModFix/>
          </a:blip>
          <a:srcRect/>
          <a:stretch/>
        </p:blipFill>
        <p:spPr>
          <a:xfrm>
            <a:off x="10539535" y="838200"/>
            <a:ext cx="1544422" cy="774338"/>
          </a:xfrm>
          <a:prstGeom prst="rect">
            <a:avLst/>
          </a:prstGeom>
          <a:noFill/>
          <a:ln>
            <a:noFill/>
          </a:ln>
        </p:spPr>
      </p:pic>
      <p:sp>
        <p:nvSpPr>
          <p:cNvPr id="164" name="Google Shape;164;p20">
            <a:extLst>
              <a:ext uri="{FF2B5EF4-FFF2-40B4-BE49-F238E27FC236}">
                <a16:creationId xmlns:a16="http://schemas.microsoft.com/office/drawing/2014/main" id="{B5D3B478-A016-F9FF-7C2B-AB60BE587F38}"/>
              </a:ext>
            </a:extLst>
          </p:cNvPr>
          <p:cNvSpPr txBox="1"/>
          <p:nvPr/>
        </p:nvSpPr>
        <p:spPr>
          <a:xfrm>
            <a:off x="365907" y="658389"/>
            <a:ext cx="6048639" cy="5541220"/>
          </a:xfrm>
          <a:prstGeom prst="rect">
            <a:avLst/>
          </a:prstGeom>
          <a:noFill/>
          <a:ln>
            <a:noFill/>
          </a:ln>
        </p:spPr>
        <p:txBody>
          <a:bodyPr spcFirstLastPara="1" wrap="square" lIns="91425" tIns="45700" rIns="91425" bIns="45700" anchor="t" anchorCtr="0">
            <a:spAutoFit/>
          </a:bodyPr>
          <a:lstStyle/>
          <a:p>
            <a:r>
              <a:rPr lang="en-US" sz="2000" i="1" dirty="0">
                <a:latin typeface="Segoe UI" panose="020B0502040204020203" pitchFamily="34" charset="0"/>
                <a:cs typeface="Segoe UI" panose="020B0502040204020203" pitchFamily="34" charset="0"/>
              </a:rPr>
              <a:t>The objective of this project is to:</a:t>
            </a:r>
          </a:p>
          <a:p>
            <a:endParaRPr lang="en-US" sz="2000" dirty="0">
              <a:latin typeface="Segoe UI" panose="020B0502040204020203" pitchFamily="34" charset="0"/>
              <a:cs typeface="Segoe UI" panose="020B0502040204020203" pitchFamily="34" charset="0"/>
            </a:endParaRPr>
          </a:p>
          <a:p>
            <a:pPr>
              <a:buFont typeface="+mj-lt"/>
              <a:buAutoNum type="arabicPeriod"/>
            </a:pPr>
            <a:r>
              <a:rPr lang="en-US" sz="2000" i="1" dirty="0">
                <a:latin typeface="Segoe UI" panose="020B0502040204020203" pitchFamily="34" charset="0"/>
                <a:cs typeface="Segoe UI" panose="020B0502040204020203" pitchFamily="34" charset="0"/>
              </a:rPr>
              <a:t>Develop a data-driven analytics platform for food delivery services.</a:t>
            </a:r>
          </a:p>
          <a:p>
            <a:pPr>
              <a:buFont typeface="+mj-lt"/>
              <a:buAutoNum type="arabicPeriod"/>
            </a:pPr>
            <a:endParaRPr lang="en-US" sz="2000" dirty="0">
              <a:latin typeface="Segoe UI" panose="020B0502040204020203" pitchFamily="34" charset="0"/>
              <a:cs typeface="Segoe UI" panose="020B0502040204020203" pitchFamily="34" charset="0"/>
            </a:endParaRPr>
          </a:p>
          <a:p>
            <a:pPr>
              <a:buFont typeface="+mj-lt"/>
              <a:buAutoNum type="arabicPeriod"/>
            </a:pPr>
            <a:r>
              <a:rPr lang="en-US" sz="2000" i="1" dirty="0">
                <a:latin typeface="Segoe UI" panose="020B0502040204020203" pitchFamily="34" charset="0"/>
                <a:cs typeface="Segoe UI" panose="020B0502040204020203" pitchFamily="34" charset="0"/>
              </a:rPr>
              <a:t>Identify patterns in customer behavior, order trends, and delivery efficiency.</a:t>
            </a:r>
          </a:p>
          <a:p>
            <a:pPr>
              <a:buFont typeface="+mj-lt"/>
              <a:buAutoNum type="arabicPeriod"/>
            </a:pPr>
            <a:endParaRPr lang="en-US" sz="2000" dirty="0">
              <a:latin typeface="Segoe UI" panose="020B0502040204020203" pitchFamily="34" charset="0"/>
              <a:cs typeface="Segoe UI" panose="020B0502040204020203" pitchFamily="34" charset="0"/>
            </a:endParaRPr>
          </a:p>
          <a:p>
            <a:pPr>
              <a:buFont typeface="+mj-lt"/>
              <a:buAutoNum type="arabicPeriod"/>
            </a:pPr>
            <a:r>
              <a:rPr lang="en-US" sz="2000" i="1" dirty="0">
                <a:latin typeface="Segoe UI" panose="020B0502040204020203" pitchFamily="34" charset="0"/>
                <a:cs typeface="Segoe UI" panose="020B0502040204020203" pitchFamily="34" charset="0"/>
              </a:rPr>
              <a:t>Provide actionable insights to improve restaurant partnerships and optimize delivery times.</a:t>
            </a:r>
          </a:p>
          <a:p>
            <a:pPr>
              <a:buFont typeface="+mj-lt"/>
              <a:buAutoNum type="arabicPeriod"/>
            </a:pPr>
            <a:endParaRPr lang="en-US" sz="2000" dirty="0">
              <a:latin typeface="Segoe UI" panose="020B0502040204020203" pitchFamily="34" charset="0"/>
              <a:cs typeface="Segoe UI" panose="020B0502040204020203" pitchFamily="34" charset="0"/>
            </a:endParaRPr>
          </a:p>
          <a:p>
            <a:pPr>
              <a:buFont typeface="+mj-lt"/>
              <a:buAutoNum type="arabicPeriod"/>
            </a:pPr>
            <a:r>
              <a:rPr lang="en-US" sz="2000" i="1" dirty="0">
                <a:latin typeface="Segoe UI" panose="020B0502040204020203" pitchFamily="34" charset="0"/>
                <a:cs typeface="Segoe UI" panose="020B0502040204020203" pitchFamily="34" charset="0"/>
              </a:rPr>
              <a:t>Enhance the user experience by analyzing reviews, ratings, and feedback data.</a:t>
            </a:r>
          </a:p>
          <a:p>
            <a:pPr>
              <a:buFont typeface="+mj-lt"/>
              <a:buAutoNum type="arabicPeriod"/>
            </a:pPr>
            <a:endParaRPr lang="en-US" sz="2000" dirty="0">
              <a:latin typeface="Segoe UI" panose="020B0502040204020203" pitchFamily="34" charset="0"/>
              <a:cs typeface="Segoe UI" panose="020B0502040204020203" pitchFamily="34" charset="0"/>
            </a:endParaRPr>
          </a:p>
          <a:p>
            <a:pPr>
              <a:buFont typeface="+mj-lt"/>
              <a:buAutoNum type="arabicPeriod"/>
            </a:pPr>
            <a:r>
              <a:rPr lang="en-US" sz="2000" i="1" dirty="0">
                <a:latin typeface="Segoe UI" panose="020B0502040204020203" pitchFamily="34" charset="0"/>
                <a:cs typeface="Segoe UI" panose="020B0502040204020203" pitchFamily="34" charset="0"/>
              </a:rPr>
              <a:t>Support strategic decision-making for pricing, promotions, and regional expansion.</a:t>
            </a:r>
          </a:p>
          <a:p>
            <a:pPr marL="0" marR="0" lvl="0" indent="0" algn="l" rtl="0">
              <a:lnSpc>
                <a:spcPct val="141666"/>
              </a:lnSpc>
              <a:spcBef>
                <a:spcPts val="0"/>
              </a:spcBef>
              <a:spcAft>
                <a:spcPts val="0"/>
              </a:spcAft>
              <a:buNone/>
            </a:pPr>
            <a:endParaRPr sz="1200" dirty="0">
              <a:solidFill>
                <a:srgbClr val="0C0C0C"/>
              </a:solidFill>
              <a:latin typeface="Segoe UI" panose="020B0502040204020203" pitchFamily="34" charset="0"/>
              <a:ea typeface="Calibri"/>
              <a:cs typeface="Segoe UI" panose="020B0502040204020203" pitchFamily="34" charset="0"/>
              <a:sym typeface="Calibri"/>
            </a:endParaRPr>
          </a:p>
          <a:p>
            <a:pPr marL="0" marR="0" lvl="0" indent="0" algn="l" rtl="0">
              <a:lnSpc>
                <a:spcPct val="141666"/>
              </a:lnSpc>
              <a:spcBef>
                <a:spcPts val="0"/>
              </a:spcBef>
              <a:spcAft>
                <a:spcPts val="0"/>
              </a:spcAft>
              <a:buNone/>
            </a:pPr>
            <a:endParaRPr sz="1200" dirty="0">
              <a:solidFill>
                <a:srgbClr val="0C0C0C"/>
              </a:solidFill>
              <a:latin typeface="Calibri"/>
              <a:ea typeface="Calibri"/>
              <a:cs typeface="Calibri"/>
              <a:sym typeface="Calibri"/>
            </a:endParaRPr>
          </a:p>
        </p:txBody>
      </p:sp>
      <p:sp>
        <p:nvSpPr>
          <p:cNvPr id="167" name="Google Shape;167;p20">
            <a:extLst>
              <a:ext uri="{FF2B5EF4-FFF2-40B4-BE49-F238E27FC236}">
                <a16:creationId xmlns:a16="http://schemas.microsoft.com/office/drawing/2014/main" id="{D30D79DB-2ADA-B48E-F125-AE5F2371B2FB}"/>
              </a:ext>
            </a:extLst>
          </p:cNvPr>
          <p:cNvSpPr txBox="1">
            <a:spLocks noGrp="1"/>
          </p:cNvSpPr>
          <p:nvPr>
            <p:ph type="title"/>
          </p:nvPr>
        </p:nvSpPr>
        <p:spPr>
          <a:xfrm>
            <a:off x="4054607" y="163095"/>
            <a:ext cx="3506240" cy="64629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4000" dirty="0"/>
              <a:t>OBJECTIVE</a:t>
            </a:r>
            <a:endParaRPr sz="4000" dirty="0"/>
          </a:p>
        </p:txBody>
      </p:sp>
      <p:pic>
        <p:nvPicPr>
          <p:cNvPr id="2" name="Google Shape;279;p24">
            <a:extLst>
              <a:ext uri="{FF2B5EF4-FFF2-40B4-BE49-F238E27FC236}">
                <a16:creationId xmlns:a16="http://schemas.microsoft.com/office/drawing/2014/main" id="{4A45C530-B058-4B15-3050-FA3C4014CF2D}"/>
              </a:ext>
            </a:extLst>
          </p:cNvPr>
          <p:cNvPicPr preferRelativeResize="0"/>
          <p:nvPr/>
        </p:nvPicPr>
        <p:blipFill rotWithShape="1">
          <a:blip r:embed="rId5">
            <a:alphaModFix/>
          </a:blip>
          <a:srcRect/>
          <a:stretch/>
        </p:blipFill>
        <p:spPr>
          <a:xfrm>
            <a:off x="4974991" y="1426860"/>
            <a:ext cx="6858000" cy="5239230"/>
          </a:xfrm>
          <a:prstGeom prst="rect">
            <a:avLst/>
          </a:prstGeom>
          <a:noFill/>
          <a:ln>
            <a:noFill/>
          </a:ln>
        </p:spPr>
      </p:pic>
    </p:spTree>
    <p:extLst>
      <p:ext uri="{BB962C8B-B14F-4D97-AF65-F5344CB8AC3E}">
        <p14:creationId xmlns:p14="http://schemas.microsoft.com/office/powerpoint/2010/main" val="402448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p:cNvPicPr preferRelativeResize="0"/>
          <p:nvPr/>
        </p:nvPicPr>
        <p:blipFill>
          <a:blip r:embed="rId3">
            <a:alphaModFix/>
          </a:blip>
          <a:stretch>
            <a:fillRect/>
          </a:stretch>
        </p:blipFill>
        <p:spPr>
          <a:xfrm>
            <a:off x="9353888" y="0"/>
            <a:ext cx="2838117" cy="6858000"/>
          </a:xfrm>
          <a:prstGeom prst="rect">
            <a:avLst/>
          </a:prstGeom>
          <a:noFill/>
          <a:ln>
            <a:noFill/>
          </a:ln>
        </p:spPr>
      </p:pic>
      <p:pic>
        <p:nvPicPr>
          <p:cNvPr id="196" name="Google Shape;196;p22"/>
          <p:cNvPicPr preferRelativeResize="0"/>
          <p:nvPr/>
        </p:nvPicPr>
        <p:blipFill rotWithShape="1">
          <a:blip r:embed="rId4">
            <a:alphaModFix/>
          </a:blip>
          <a:srcRect/>
          <a:stretch/>
        </p:blipFill>
        <p:spPr>
          <a:xfrm rot="10800000">
            <a:off x="8199422" y="628962"/>
            <a:ext cx="356384" cy="178682"/>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10315726" y="464457"/>
            <a:ext cx="1544422" cy="774338"/>
          </a:xfrm>
          <a:prstGeom prst="rect">
            <a:avLst/>
          </a:prstGeom>
          <a:noFill/>
          <a:ln>
            <a:noFill/>
          </a:ln>
        </p:spPr>
      </p:pic>
      <p:pic>
        <p:nvPicPr>
          <p:cNvPr id="199" name="Google Shape;199;p22"/>
          <p:cNvPicPr preferRelativeResize="0"/>
          <p:nvPr/>
        </p:nvPicPr>
        <p:blipFill rotWithShape="1">
          <a:blip r:embed="rId6">
            <a:alphaModFix/>
          </a:blip>
          <a:srcRect/>
          <a:stretch/>
        </p:blipFill>
        <p:spPr>
          <a:xfrm rot="-605715">
            <a:off x="5893946" y="714916"/>
            <a:ext cx="124112" cy="97032"/>
          </a:xfrm>
          <a:prstGeom prst="rect">
            <a:avLst/>
          </a:prstGeom>
          <a:noFill/>
          <a:ln>
            <a:noFill/>
          </a:ln>
        </p:spPr>
      </p:pic>
      <p:grpSp>
        <p:nvGrpSpPr>
          <p:cNvPr id="200" name="Google Shape;200;p22"/>
          <p:cNvGrpSpPr/>
          <p:nvPr/>
        </p:nvGrpSpPr>
        <p:grpSpPr>
          <a:xfrm>
            <a:off x="10760641" y="2365829"/>
            <a:ext cx="685825" cy="3214201"/>
            <a:chOff x="11059391" y="2420023"/>
            <a:chExt cx="668892" cy="3134840"/>
          </a:xfrm>
        </p:grpSpPr>
        <p:sp>
          <p:nvSpPr>
            <p:cNvPr id="201" name="Google Shape;201;p22"/>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2"/>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2"/>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2"/>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2"/>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22"/>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1" name="Google Shape;231;p22"/>
          <p:cNvSpPr txBox="1">
            <a:spLocks noGrp="1"/>
          </p:cNvSpPr>
          <p:nvPr>
            <p:ph type="title"/>
          </p:nvPr>
        </p:nvSpPr>
        <p:spPr>
          <a:xfrm>
            <a:off x="863151" y="66685"/>
            <a:ext cx="5283200"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ER DIAGRAM:</a:t>
            </a:r>
            <a:endParaRPr dirty="0"/>
          </a:p>
        </p:txBody>
      </p:sp>
      <p:pic>
        <p:nvPicPr>
          <p:cNvPr id="3" name="Picture 2">
            <a:extLst>
              <a:ext uri="{FF2B5EF4-FFF2-40B4-BE49-F238E27FC236}">
                <a16:creationId xmlns:a16="http://schemas.microsoft.com/office/drawing/2014/main" id="{BE7489D1-B94F-1ECD-D7FE-3230BAD339A5}"/>
              </a:ext>
            </a:extLst>
          </p:cNvPr>
          <p:cNvPicPr>
            <a:picLocks noChangeAspect="1"/>
          </p:cNvPicPr>
          <p:nvPr/>
        </p:nvPicPr>
        <p:blipFill>
          <a:blip r:embed="rId7"/>
          <a:stretch>
            <a:fillRect/>
          </a:stretch>
        </p:blipFill>
        <p:spPr>
          <a:xfrm>
            <a:off x="59165" y="605660"/>
            <a:ext cx="9155523" cy="5650674"/>
          </a:xfrm>
          <a:prstGeom prst="rect">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6096000" y="-15125"/>
            <a:ext cx="6096001" cy="6287281"/>
          </a:xfrm>
          <a:prstGeom prst="rect">
            <a:avLst/>
          </a:prstGeom>
          <a:noFill/>
          <a:ln>
            <a:noFill/>
          </a:ln>
        </p:spPr>
      </p:pic>
      <p:pic>
        <p:nvPicPr>
          <p:cNvPr id="127" name="Google Shape;127;p19"/>
          <p:cNvPicPr preferRelativeResize="0"/>
          <p:nvPr/>
        </p:nvPicPr>
        <p:blipFill rotWithShape="1">
          <a:blip r:embed="rId4">
            <a:alphaModFix/>
          </a:blip>
          <a:srcRect/>
          <a:stretch/>
        </p:blipFill>
        <p:spPr>
          <a:xfrm rot="10800000">
            <a:off x="4507667" y="316667"/>
            <a:ext cx="356384" cy="178682"/>
          </a:xfrm>
          <a:prstGeom prst="rect">
            <a:avLst/>
          </a:prstGeom>
          <a:noFill/>
          <a:ln>
            <a:noFill/>
          </a:ln>
        </p:spPr>
      </p:pic>
      <p:pic>
        <p:nvPicPr>
          <p:cNvPr id="128" name="Google Shape;128;p19"/>
          <p:cNvPicPr preferRelativeResize="0"/>
          <p:nvPr/>
        </p:nvPicPr>
        <p:blipFill rotWithShape="1">
          <a:blip r:embed="rId5">
            <a:alphaModFix/>
          </a:blip>
          <a:srcRect/>
          <a:stretch/>
        </p:blipFill>
        <p:spPr>
          <a:xfrm rot="-605715">
            <a:off x="4323286" y="850389"/>
            <a:ext cx="124112" cy="97032"/>
          </a:xfrm>
          <a:prstGeom prst="rect">
            <a:avLst/>
          </a:prstGeom>
          <a:noFill/>
          <a:ln>
            <a:noFill/>
          </a:ln>
        </p:spPr>
      </p:pic>
      <p:pic>
        <p:nvPicPr>
          <p:cNvPr id="129" name="Google Shape;129;p19"/>
          <p:cNvPicPr preferRelativeResize="0"/>
          <p:nvPr/>
        </p:nvPicPr>
        <p:blipFill rotWithShape="1">
          <a:blip r:embed="rId6">
            <a:alphaModFix/>
          </a:blip>
          <a:srcRect/>
          <a:stretch/>
        </p:blipFill>
        <p:spPr>
          <a:xfrm rot="-589488">
            <a:off x="593124" y="830278"/>
            <a:ext cx="202415" cy="158251"/>
          </a:xfrm>
          <a:prstGeom prst="rect">
            <a:avLst/>
          </a:prstGeom>
          <a:noFill/>
          <a:ln>
            <a:noFill/>
          </a:ln>
        </p:spPr>
      </p:pic>
      <p:sp>
        <p:nvSpPr>
          <p:cNvPr id="130" name="Google Shape;130;p19"/>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9"/>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01</a:t>
            </a:r>
            <a:endParaRPr sz="1400" b="1">
              <a:solidFill>
                <a:schemeClr val="accent1"/>
              </a:solidFill>
              <a:latin typeface="Poppins"/>
              <a:ea typeface="Poppins"/>
              <a:cs typeface="Poppins"/>
              <a:sym typeface="Poppins"/>
            </a:endParaRPr>
          </a:p>
        </p:txBody>
      </p:sp>
      <p:pic>
        <p:nvPicPr>
          <p:cNvPr id="132" name="Google Shape;132;p19"/>
          <p:cNvPicPr preferRelativeResize="0"/>
          <p:nvPr/>
        </p:nvPicPr>
        <p:blipFill rotWithShape="1">
          <a:blip r:embed="rId7">
            <a:alphaModFix/>
          </a:blip>
          <a:srcRect/>
          <a:stretch/>
        </p:blipFill>
        <p:spPr>
          <a:xfrm>
            <a:off x="10422771" y="0"/>
            <a:ext cx="1544422" cy="774338"/>
          </a:xfrm>
          <a:prstGeom prst="rect">
            <a:avLst/>
          </a:prstGeom>
          <a:noFill/>
          <a:ln>
            <a:noFill/>
          </a:ln>
        </p:spPr>
      </p:pic>
      <p:sp>
        <p:nvSpPr>
          <p:cNvPr id="133" name="Google Shape;133;p19"/>
          <p:cNvSpPr/>
          <p:nvPr/>
        </p:nvSpPr>
        <p:spPr>
          <a:xfrm>
            <a:off x="804051" y="2259548"/>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9"/>
          <p:cNvSpPr txBox="1"/>
          <p:nvPr/>
        </p:nvSpPr>
        <p:spPr>
          <a:xfrm>
            <a:off x="808750" y="2363542"/>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02</a:t>
            </a:r>
            <a:endParaRPr sz="1400" b="1">
              <a:solidFill>
                <a:schemeClr val="accent1"/>
              </a:solidFill>
              <a:latin typeface="Poppins"/>
              <a:ea typeface="Poppins"/>
              <a:cs typeface="Poppins"/>
              <a:sym typeface="Poppins"/>
            </a:endParaRPr>
          </a:p>
        </p:txBody>
      </p:sp>
      <p:sp>
        <p:nvSpPr>
          <p:cNvPr id="135" name="Google Shape;135;p19"/>
          <p:cNvSpPr/>
          <p:nvPr/>
        </p:nvSpPr>
        <p:spPr>
          <a:xfrm>
            <a:off x="804051" y="3015945"/>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9"/>
          <p:cNvSpPr txBox="1"/>
          <p:nvPr/>
        </p:nvSpPr>
        <p:spPr>
          <a:xfrm>
            <a:off x="808750" y="3119939"/>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03</a:t>
            </a:r>
            <a:endParaRPr sz="1400" b="1">
              <a:solidFill>
                <a:schemeClr val="accent1"/>
              </a:solidFill>
              <a:latin typeface="Poppins"/>
              <a:ea typeface="Poppins"/>
              <a:cs typeface="Poppins"/>
              <a:sym typeface="Poppins"/>
            </a:endParaRPr>
          </a:p>
        </p:txBody>
      </p:sp>
      <p:sp>
        <p:nvSpPr>
          <p:cNvPr id="137" name="Google Shape;137;p19"/>
          <p:cNvSpPr/>
          <p:nvPr/>
        </p:nvSpPr>
        <p:spPr>
          <a:xfrm>
            <a:off x="813898" y="3772342"/>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9"/>
          <p:cNvSpPr txBox="1"/>
          <p:nvPr/>
        </p:nvSpPr>
        <p:spPr>
          <a:xfrm>
            <a:off x="804051" y="3876336"/>
            <a:ext cx="53545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04</a:t>
            </a:r>
            <a:endParaRPr sz="1400" b="1">
              <a:solidFill>
                <a:schemeClr val="accent1"/>
              </a:solidFill>
              <a:latin typeface="Poppins"/>
              <a:ea typeface="Poppins"/>
              <a:cs typeface="Poppins"/>
              <a:sym typeface="Poppins"/>
            </a:endParaRPr>
          </a:p>
        </p:txBody>
      </p:sp>
      <p:sp>
        <p:nvSpPr>
          <p:cNvPr id="139" name="Google Shape;139;p19"/>
          <p:cNvSpPr/>
          <p:nvPr/>
        </p:nvSpPr>
        <p:spPr>
          <a:xfrm>
            <a:off x="804051" y="4528739"/>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9"/>
          <p:cNvSpPr txBox="1"/>
          <p:nvPr/>
        </p:nvSpPr>
        <p:spPr>
          <a:xfrm>
            <a:off x="842412" y="4632733"/>
            <a:ext cx="43904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05</a:t>
            </a:r>
            <a:endParaRPr sz="1400" b="1">
              <a:solidFill>
                <a:schemeClr val="accent1"/>
              </a:solidFill>
              <a:latin typeface="Poppins"/>
              <a:ea typeface="Poppins"/>
              <a:cs typeface="Poppins"/>
              <a:sym typeface="Poppins"/>
            </a:endParaRPr>
          </a:p>
        </p:txBody>
      </p:sp>
      <p:pic>
        <p:nvPicPr>
          <p:cNvPr id="143" name="Google Shape;143;p19" descr="A burger on a wooden stand&#10;&#10;Description automatically generated"/>
          <p:cNvPicPr preferRelativeResize="0"/>
          <p:nvPr/>
        </p:nvPicPr>
        <p:blipFill rotWithShape="1">
          <a:blip r:embed="rId8">
            <a:alphaModFix/>
          </a:blip>
          <a:srcRect/>
          <a:stretch/>
        </p:blipFill>
        <p:spPr>
          <a:xfrm>
            <a:off x="6263066" y="-1449502"/>
            <a:ext cx="5928934" cy="8893403"/>
          </a:xfrm>
          <a:prstGeom prst="rect">
            <a:avLst/>
          </a:prstGeom>
          <a:noFill/>
          <a:ln>
            <a:noFill/>
          </a:ln>
        </p:spPr>
      </p:pic>
      <p:sp>
        <p:nvSpPr>
          <p:cNvPr id="144" name="Google Shape;144;p19"/>
          <p:cNvSpPr txBox="1">
            <a:spLocks noGrp="1"/>
          </p:cNvSpPr>
          <p:nvPr>
            <p:ph type="title"/>
          </p:nvPr>
        </p:nvSpPr>
        <p:spPr>
          <a:xfrm>
            <a:off x="713072" y="653882"/>
            <a:ext cx="4254190"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DATASET OVERVIEW</a:t>
            </a:r>
            <a:endParaRPr dirty="0"/>
          </a:p>
        </p:txBody>
      </p:sp>
      <p:sp>
        <p:nvSpPr>
          <p:cNvPr id="145" name="Google Shape;145;p19"/>
          <p:cNvSpPr txBox="1">
            <a:spLocks noGrp="1"/>
          </p:cNvSpPr>
          <p:nvPr>
            <p:ph type="body" idx="1"/>
          </p:nvPr>
        </p:nvSpPr>
        <p:spPr>
          <a:xfrm>
            <a:off x="1375977" y="1636046"/>
            <a:ext cx="5216552" cy="4800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C0C0C"/>
              </a:buClr>
              <a:buSzPts val="1400"/>
              <a:buNone/>
            </a:pPr>
            <a:r>
              <a:rPr lang="en-IN" sz="1400" b="1" i="1" dirty="0">
                <a:solidFill>
                  <a:srgbClr val="0C0C0C"/>
                </a:solidFill>
                <a:latin typeface="Poppins"/>
                <a:ea typeface="Poppins"/>
                <a:cs typeface="Poppins"/>
                <a:sym typeface="Poppins"/>
              </a:rPr>
              <a:t>Restaurants</a:t>
            </a:r>
            <a:r>
              <a:rPr lang="en-IN" sz="1400" i="1" dirty="0">
                <a:solidFill>
                  <a:srgbClr val="0C0C0C"/>
                </a:solidFill>
                <a:latin typeface="Poppins"/>
                <a:ea typeface="Poppins"/>
                <a:cs typeface="Poppins"/>
                <a:sym typeface="Poppins"/>
              </a:rPr>
              <a:t>:  Stores details like restaurant names, cuisine types, and ratings.</a:t>
            </a:r>
            <a:endParaRPr sz="1400" i="1" dirty="0">
              <a:solidFill>
                <a:srgbClr val="0C0C0C"/>
              </a:solidFill>
              <a:latin typeface="Poppins"/>
              <a:ea typeface="Poppins"/>
              <a:cs typeface="Poppins"/>
              <a:sym typeface="Poppins"/>
            </a:endParaRPr>
          </a:p>
        </p:txBody>
      </p:sp>
      <p:sp>
        <p:nvSpPr>
          <p:cNvPr id="146" name="Google Shape;146;p19"/>
          <p:cNvSpPr txBox="1">
            <a:spLocks noGrp="1"/>
          </p:cNvSpPr>
          <p:nvPr>
            <p:ph type="body" idx="2"/>
          </p:nvPr>
        </p:nvSpPr>
        <p:spPr>
          <a:xfrm>
            <a:off x="1383998" y="2394836"/>
            <a:ext cx="5075796" cy="4800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C0C0C"/>
              </a:buClr>
              <a:buSzPts val="1400"/>
              <a:buNone/>
            </a:pPr>
            <a:r>
              <a:rPr lang="en-US" sz="1400" b="1" i="1" dirty="0">
                <a:solidFill>
                  <a:srgbClr val="0C0C0C"/>
                </a:solidFill>
                <a:latin typeface="Poppins"/>
                <a:ea typeface="Poppins"/>
                <a:cs typeface="Poppins"/>
                <a:sym typeface="Poppins"/>
              </a:rPr>
              <a:t>Customers</a:t>
            </a:r>
            <a:r>
              <a:rPr lang="en-US" sz="1400" i="1" dirty="0">
                <a:solidFill>
                  <a:srgbClr val="0C0C0C"/>
                </a:solidFill>
                <a:latin typeface="Poppins"/>
                <a:ea typeface="Poppins"/>
                <a:cs typeface="Poppins"/>
                <a:sym typeface="Poppins"/>
              </a:rPr>
              <a:t>: Contains information about customer names, cities, and order histories.</a:t>
            </a:r>
            <a:endParaRPr sz="1400" i="1" dirty="0">
              <a:solidFill>
                <a:srgbClr val="0C0C0C"/>
              </a:solidFill>
              <a:latin typeface="Poppins"/>
              <a:ea typeface="Poppins"/>
              <a:cs typeface="Poppins"/>
              <a:sym typeface="Poppins"/>
            </a:endParaRPr>
          </a:p>
        </p:txBody>
      </p:sp>
      <p:sp>
        <p:nvSpPr>
          <p:cNvPr id="147" name="Google Shape;147;p19"/>
          <p:cNvSpPr txBox="1">
            <a:spLocks noGrp="1"/>
          </p:cNvSpPr>
          <p:nvPr>
            <p:ph type="body" idx="3"/>
          </p:nvPr>
        </p:nvSpPr>
        <p:spPr>
          <a:xfrm>
            <a:off x="1382399" y="3150600"/>
            <a:ext cx="4644719" cy="4800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C0C0C"/>
              </a:buClr>
              <a:buSzPts val="1400"/>
              <a:buNone/>
            </a:pPr>
            <a:r>
              <a:rPr lang="en-US" sz="1400" b="1" i="1" dirty="0">
                <a:solidFill>
                  <a:srgbClr val="0C0C0C"/>
                </a:solidFill>
                <a:latin typeface="Poppins"/>
                <a:ea typeface="Poppins"/>
                <a:cs typeface="Poppins"/>
                <a:sym typeface="Poppins"/>
              </a:rPr>
              <a:t>Deliveries</a:t>
            </a:r>
            <a:r>
              <a:rPr lang="en-US" sz="1400" i="1" dirty="0">
                <a:solidFill>
                  <a:srgbClr val="0C0C0C"/>
                </a:solidFill>
                <a:latin typeface="Poppins"/>
                <a:ea typeface="Poppins"/>
                <a:cs typeface="Poppins"/>
                <a:sym typeface="Poppins"/>
              </a:rPr>
              <a:t>: Records delivery personnel, times, and statuses.</a:t>
            </a:r>
            <a:endParaRPr sz="1400" i="1" dirty="0">
              <a:solidFill>
                <a:srgbClr val="0C0C0C"/>
              </a:solidFill>
              <a:latin typeface="Poppins"/>
              <a:ea typeface="Poppins"/>
              <a:cs typeface="Poppins"/>
              <a:sym typeface="Poppins"/>
            </a:endParaRPr>
          </a:p>
        </p:txBody>
      </p:sp>
      <p:sp>
        <p:nvSpPr>
          <p:cNvPr id="148" name="Google Shape;148;p19"/>
          <p:cNvSpPr txBox="1">
            <a:spLocks noGrp="1"/>
          </p:cNvSpPr>
          <p:nvPr>
            <p:ph type="body" idx="4"/>
          </p:nvPr>
        </p:nvSpPr>
        <p:spPr>
          <a:xfrm>
            <a:off x="1380787" y="3909389"/>
            <a:ext cx="4282593" cy="480091"/>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sz="1400" b="1" i="1" dirty="0">
                <a:solidFill>
                  <a:srgbClr val="0C0C0C"/>
                </a:solidFill>
                <a:latin typeface="Poppins"/>
                <a:ea typeface="Poppins"/>
                <a:cs typeface="Poppins"/>
                <a:sym typeface="Poppins"/>
              </a:rPr>
              <a:t>Orders: </a:t>
            </a:r>
            <a:r>
              <a:rPr lang="en-US" sz="1400" i="1" dirty="0">
                <a:solidFill>
                  <a:srgbClr val="0C0C0C"/>
                </a:solidFill>
                <a:latin typeface="Poppins"/>
                <a:ea typeface="Poppins"/>
                <a:cs typeface="Poppins"/>
                <a:sym typeface="Poppins"/>
              </a:rPr>
              <a:t>Tracks order dates, amounts, and statuses.</a:t>
            </a:r>
            <a:endParaRPr sz="1400" i="1" dirty="0">
              <a:solidFill>
                <a:srgbClr val="0C0C0C"/>
              </a:solidFill>
              <a:latin typeface="Poppins"/>
              <a:ea typeface="Poppins"/>
              <a:cs typeface="Poppins"/>
              <a:sym typeface="Poppins"/>
            </a:endParaRPr>
          </a:p>
        </p:txBody>
      </p:sp>
      <p:sp>
        <p:nvSpPr>
          <p:cNvPr id="149" name="Google Shape;149;p19"/>
          <p:cNvSpPr txBox="1">
            <a:spLocks noGrp="1"/>
          </p:cNvSpPr>
          <p:nvPr>
            <p:ph type="body" idx="5"/>
          </p:nvPr>
        </p:nvSpPr>
        <p:spPr>
          <a:xfrm>
            <a:off x="1376998" y="4668175"/>
            <a:ext cx="4419117" cy="4800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0C0C0C"/>
              </a:buClr>
              <a:buSzPts val="1400"/>
              <a:buNone/>
            </a:pPr>
            <a:r>
              <a:rPr lang="en-US" sz="1400" b="1" i="1" dirty="0">
                <a:solidFill>
                  <a:srgbClr val="0C0C0C"/>
                </a:solidFill>
                <a:latin typeface="Poppins"/>
                <a:ea typeface="Poppins"/>
                <a:cs typeface="Poppins"/>
                <a:sym typeface="Poppins"/>
              </a:rPr>
              <a:t>Menu Items: </a:t>
            </a:r>
            <a:r>
              <a:rPr lang="en-US" sz="1400" i="1" dirty="0">
                <a:solidFill>
                  <a:srgbClr val="0C0C0C"/>
                </a:solidFill>
                <a:latin typeface="Poppins"/>
                <a:ea typeface="Poppins"/>
                <a:cs typeface="Poppins"/>
                <a:sym typeface="Poppins"/>
              </a:rPr>
              <a:t>Includes details about the items offered by each restaurant.</a:t>
            </a:r>
            <a:endParaRPr sz="1400" i="1" dirty="0">
              <a:solidFill>
                <a:srgbClr val="0C0C0C"/>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B59C781-B591-DE28-5FE2-2EC715FAB3D2}"/>
            </a:ext>
          </a:extLst>
        </p:cNvPr>
        <p:cNvGrpSpPr/>
        <p:nvPr/>
      </p:nvGrpSpPr>
      <p:grpSpPr>
        <a:xfrm>
          <a:off x="0" y="0"/>
          <a:ext cx="0" cy="0"/>
          <a:chOff x="0" y="0"/>
          <a:chExt cx="0" cy="0"/>
        </a:xfrm>
      </p:grpSpPr>
      <p:pic>
        <p:nvPicPr>
          <p:cNvPr id="155" name="Google Shape;155;p20">
            <a:extLst>
              <a:ext uri="{FF2B5EF4-FFF2-40B4-BE49-F238E27FC236}">
                <a16:creationId xmlns:a16="http://schemas.microsoft.com/office/drawing/2014/main" id="{2B96E987-6CC3-E333-B242-C1D825A04FA7}"/>
              </a:ext>
            </a:extLst>
          </p:cNvPr>
          <p:cNvPicPr preferRelativeResize="0"/>
          <p:nvPr/>
        </p:nvPicPr>
        <p:blipFill>
          <a:blip r:embed="rId3">
            <a:alphaModFix/>
          </a:blip>
          <a:stretch>
            <a:fillRect/>
          </a:stretch>
        </p:blipFill>
        <p:spPr>
          <a:xfrm>
            <a:off x="7066204" y="0"/>
            <a:ext cx="5125792" cy="6858001"/>
          </a:xfrm>
          <a:prstGeom prst="rect">
            <a:avLst/>
          </a:prstGeom>
          <a:noFill/>
          <a:ln>
            <a:noFill/>
          </a:ln>
        </p:spPr>
      </p:pic>
      <p:pic>
        <p:nvPicPr>
          <p:cNvPr id="161" name="Google Shape;161;p20">
            <a:extLst>
              <a:ext uri="{FF2B5EF4-FFF2-40B4-BE49-F238E27FC236}">
                <a16:creationId xmlns:a16="http://schemas.microsoft.com/office/drawing/2014/main" id="{B56B6A94-0CD9-1D0C-B1BB-9BF6A3570A3B}"/>
              </a:ext>
            </a:extLst>
          </p:cNvPr>
          <p:cNvPicPr preferRelativeResize="0"/>
          <p:nvPr/>
        </p:nvPicPr>
        <p:blipFill rotWithShape="1">
          <a:blip r:embed="rId4">
            <a:alphaModFix/>
          </a:blip>
          <a:srcRect/>
          <a:stretch/>
        </p:blipFill>
        <p:spPr>
          <a:xfrm>
            <a:off x="10539535" y="838200"/>
            <a:ext cx="1544422" cy="774338"/>
          </a:xfrm>
          <a:prstGeom prst="rect">
            <a:avLst/>
          </a:prstGeom>
          <a:noFill/>
          <a:ln>
            <a:noFill/>
          </a:ln>
        </p:spPr>
      </p:pic>
      <p:sp>
        <p:nvSpPr>
          <p:cNvPr id="167" name="Google Shape;167;p20">
            <a:extLst>
              <a:ext uri="{FF2B5EF4-FFF2-40B4-BE49-F238E27FC236}">
                <a16:creationId xmlns:a16="http://schemas.microsoft.com/office/drawing/2014/main" id="{AFAC6040-ECF5-968F-D7FB-7D8C52EAC753}"/>
              </a:ext>
            </a:extLst>
          </p:cNvPr>
          <p:cNvSpPr txBox="1">
            <a:spLocks noGrp="1"/>
          </p:cNvSpPr>
          <p:nvPr>
            <p:ph type="title"/>
          </p:nvPr>
        </p:nvSpPr>
        <p:spPr>
          <a:xfrm>
            <a:off x="968992" y="191910"/>
            <a:ext cx="6619164" cy="64629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4000" dirty="0"/>
              <a:t>PROBLEM</a:t>
            </a:r>
            <a:r>
              <a:rPr lang="en-US" sz="4000" dirty="0">
                <a:solidFill>
                  <a:schemeClr val="bg1"/>
                </a:solidFill>
              </a:rPr>
              <a:t> </a:t>
            </a:r>
            <a:r>
              <a:rPr lang="en-US" sz="4000" dirty="0"/>
              <a:t>STATEMENT</a:t>
            </a:r>
            <a:endParaRPr sz="4000" dirty="0"/>
          </a:p>
        </p:txBody>
      </p:sp>
      <p:sp>
        <p:nvSpPr>
          <p:cNvPr id="4" name="Rectangle 3">
            <a:extLst>
              <a:ext uri="{FF2B5EF4-FFF2-40B4-BE49-F238E27FC236}">
                <a16:creationId xmlns:a16="http://schemas.microsoft.com/office/drawing/2014/main" id="{6B27CC16-20E1-2A9F-0ACD-33FD8DD29690}"/>
              </a:ext>
            </a:extLst>
          </p:cNvPr>
          <p:cNvSpPr>
            <a:spLocks noChangeArrowheads="1"/>
          </p:cNvSpPr>
          <p:nvPr/>
        </p:nvSpPr>
        <p:spPr bwMode="auto">
          <a:xfrm>
            <a:off x="108043" y="838200"/>
            <a:ext cx="7066204"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Inconsistent delivery times, leading to customer dissatisfaction.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Lack of insights into customer preferences and order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Inefficient allocation of delivery personnel and resources.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Limited understanding of restaurant performance and demand fluctuations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Difficulty in maintaining customer retention amidst growing competition. </a:t>
            </a:r>
          </a:p>
        </p:txBody>
      </p:sp>
      <p:pic>
        <p:nvPicPr>
          <p:cNvPr id="2" name="Google Shape;480;p29" descr="A person in red holding a phone&#10;&#10;Description automatically generated">
            <a:extLst>
              <a:ext uri="{FF2B5EF4-FFF2-40B4-BE49-F238E27FC236}">
                <a16:creationId xmlns:a16="http://schemas.microsoft.com/office/drawing/2014/main" id="{55F70B63-3863-17A1-80F9-4651E69A1704}"/>
              </a:ext>
            </a:extLst>
          </p:cNvPr>
          <p:cNvPicPr preferRelativeResize="0"/>
          <p:nvPr/>
        </p:nvPicPr>
        <p:blipFill rotWithShape="1">
          <a:blip r:embed="rId5">
            <a:alphaModFix/>
          </a:blip>
          <a:srcRect/>
          <a:stretch/>
        </p:blipFill>
        <p:spPr>
          <a:xfrm>
            <a:off x="5427034" y="1183217"/>
            <a:ext cx="8512176" cy="5674783"/>
          </a:xfrm>
          <a:prstGeom prst="rect">
            <a:avLst/>
          </a:prstGeom>
          <a:noFill/>
          <a:ln>
            <a:noFill/>
          </a:ln>
        </p:spPr>
      </p:pic>
      <p:pic>
        <p:nvPicPr>
          <p:cNvPr id="3" name="Google Shape;479;p29">
            <a:extLst>
              <a:ext uri="{FF2B5EF4-FFF2-40B4-BE49-F238E27FC236}">
                <a16:creationId xmlns:a16="http://schemas.microsoft.com/office/drawing/2014/main" id="{411CC1DC-BD16-4FDF-5D4B-2CD2B5FF51BB}"/>
              </a:ext>
            </a:extLst>
          </p:cNvPr>
          <p:cNvPicPr preferRelativeResize="0"/>
          <p:nvPr/>
        </p:nvPicPr>
        <p:blipFill rotWithShape="1">
          <a:blip r:embed="rId6">
            <a:alphaModFix/>
          </a:blip>
          <a:srcRect/>
          <a:stretch/>
        </p:blipFill>
        <p:spPr>
          <a:xfrm>
            <a:off x="7710980" y="1979428"/>
            <a:ext cx="905486" cy="905486"/>
          </a:xfrm>
          <a:prstGeom prst="rect">
            <a:avLst/>
          </a:prstGeom>
          <a:noFill/>
          <a:ln>
            <a:noFill/>
          </a:ln>
        </p:spPr>
      </p:pic>
      <p:grpSp>
        <p:nvGrpSpPr>
          <p:cNvPr id="5" name="Google Shape;476;p29">
            <a:extLst>
              <a:ext uri="{FF2B5EF4-FFF2-40B4-BE49-F238E27FC236}">
                <a16:creationId xmlns:a16="http://schemas.microsoft.com/office/drawing/2014/main" id="{DE97AFC4-A17D-BE2C-61AE-2BB2599BD5F3}"/>
              </a:ext>
            </a:extLst>
          </p:cNvPr>
          <p:cNvGrpSpPr/>
          <p:nvPr/>
        </p:nvGrpSpPr>
        <p:grpSpPr>
          <a:xfrm>
            <a:off x="11112814" y="2251820"/>
            <a:ext cx="397864" cy="397836"/>
            <a:chOff x="10444163" y="1759843"/>
            <a:chExt cx="749522" cy="749470"/>
          </a:xfrm>
        </p:grpSpPr>
        <p:sp>
          <p:nvSpPr>
            <p:cNvPr id="6" name="Google Shape;477;p29">
              <a:extLst>
                <a:ext uri="{FF2B5EF4-FFF2-40B4-BE49-F238E27FC236}">
                  <a16:creationId xmlns:a16="http://schemas.microsoft.com/office/drawing/2014/main" id="{6CF53C5D-1D72-2582-F97A-B18B6FE14F3B}"/>
                </a:ext>
              </a:extLst>
            </p:cNvPr>
            <p:cNvSpPr/>
            <p:nvPr/>
          </p:nvSpPr>
          <p:spPr>
            <a:xfrm>
              <a:off x="10444163" y="1759843"/>
              <a:ext cx="749522" cy="749470"/>
            </a:xfrm>
            <a:custGeom>
              <a:avLst/>
              <a:gdLst/>
              <a:ahLst/>
              <a:cxnLst/>
              <a:rect l="l" t="t" r="r" b="b"/>
              <a:pathLst>
                <a:path w="749522" h="749470" extrusionOk="0">
                  <a:moveTo>
                    <a:pt x="749523" y="374709"/>
                  </a:moveTo>
                  <a:cubicBezTo>
                    <a:pt x="749523" y="167784"/>
                    <a:pt x="581739" y="0"/>
                    <a:pt x="374761" y="0"/>
                  </a:cubicBezTo>
                  <a:cubicBezTo>
                    <a:pt x="167784" y="0"/>
                    <a:pt x="0" y="167784"/>
                    <a:pt x="0" y="374709"/>
                  </a:cubicBezTo>
                  <a:cubicBezTo>
                    <a:pt x="0" y="581634"/>
                    <a:pt x="167784" y="749471"/>
                    <a:pt x="374761" y="749471"/>
                  </a:cubicBezTo>
                  <a:cubicBezTo>
                    <a:pt x="581739" y="749471"/>
                    <a:pt x="749523" y="581634"/>
                    <a:pt x="749523" y="374709"/>
                  </a:cubicBezTo>
                  <a:close/>
                </a:path>
              </a:pathLst>
            </a:custGeom>
            <a:solidFill>
              <a:srgbClr val="3951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478;p29">
              <a:extLst>
                <a:ext uri="{FF2B5EF4-FFF2-40B4-BE49-F238E27FC236}">
                  <a16:creationId xmlns:a16="http://schemas.microsoft.com/office/drawing/2014/main" id="{9FB7AFCE-696A-33F3-1FCD-AA758BCC3BE0}"/>
                </a:ext>
              </a:extLst>
            </p:cNvPr>
            <p:cNvSpPr/>
            <p:nvPr/>
          </p:nvSpPr>
          <p:spPr>
            <a:xfrm>
              <a:off x="10715435" y="1912649"/>
              <a:ext cx="207185" cy="443858"/>
            </a:xfrm>
            <a:custGeom>
              <a:avLst/>
              <a:gdLst/>
              <a:ahLst/>
              <a:cxnLst/>
              <a:rect l="l" t="t" r="r" b="b"/>
              <a:pathLst>
                <a:path w="207185" h="443858" extrusionOk="0">
                  <a:moveTo>
                    <a:pt x="136524" y="133184"/>
                  </a:moveTo>
                  <a:lnTo>
                    <a:pt x="136524" y="97696"/>
                  </a:lnTo>
                  <a:cubicBezTo>
                    <a:pt x="136524" y="80422"/>
                    <a:pt x="148057" y="76351"/>
                    <a:pt x="156146" y="76351"/>
                  </a:cubicBezTo>
                  <a:lnTo>
                    <a:pt x="205986" y="76351"/>
                  </a:lnTo>
                  <a:lnTo>
                    <a:pt x="205986" y="313"/>
                  </a:lnTo>
                  <a:lnTo>
                    <a:pt x="137411" y="0"/>
                  </a:lnTo>
                  <a:cubicBezTo>
                    <a:pt x="61269" y="0"/>
                    <a:pt x="43994" y="56728"/>
                    <a:pt x="43994" y="93051"/>
                  </a:cubicBezTo>
                  <a:lnTo>
                    <a:pt x="43994" y="133131"/>
                  </a:lnTo>
                  <a:lnTo>
                    <a:pt x="0" y="133131"/>
                  </a:lnTo>
                  <a:lnTo>
                    <a:pt x="0" y="221903"/>
                  </a:lnTo>
                  <a:lnTo>
                    <a:pt x="44412" y="221903"/>
                  </a:lnTo>
                  <a:lnTo>
                    <a:pt x="44412" y="443858"/>
                  </a:lnTo>
                  <a:lnTo>
                    <a:pt x="133184" y="443858"/>
                  </a:lnTo>
                  <a:lnTo>
                    <a:pt x="133184" y="221903"/>
                  </a:lnTo>
                  <a:lnTo>
                    <a:pt x="199097" y="221903"/>
                  </a:lnTo>
                  <a:lnTo>
                    <a:pt x="207186" y="133131"/>
                  </a:lnTo>
                  <a:lnTo>
                    <a:pt x="136628" y="133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 name="Google Shape;482;p29">
            <a:extLst>
              <a:ext uri="{FF2B5EF4-FFF2-40B4-BE49-F238E27FC236}">
                <a16:creationId xmlns:a16="http://schemas.microsoft.com/office/drawing/2014/main" id="{DF53BB18-5821-21B9-CBE9-A05F8DEDB405}"/>
              </a:ext>
            </a:extLst>
          </p:cNvPr>
          <p:cNvPicPr preferRelativeResize="0"/>
          <p:nvPr/>
        </p:nvPicPr>
        <p:blipFill rotWithShape="1">
          <a:blip r:embed="rId7">
            <a:alphaModFix/>
          </a:blip>
          <a:srcRect/>
          <a:stretch/>
        </p:blipFill>
        <p:spPr>
          <a:xfrm>
            <a:off x="6944320" y="3107082"/>
            <a:ext cx="643836" cy="643836"/>
          </a:xfrm>
          <a:prstGeom prst="rect">
            <a:avLst/>
          </a:prstGeom>
          <a:noFill/>
          <a:ln>
            <a:noFill/>
          </a:ln>
        </p:spPr>
      </p:pic>
      <p:grpSp>
        <p:nvGrpSpPr>
          <p:cNvPr id="9" name="Google Shape;467;p29">
            <a:extLst>
              <a:ext uri="{FF2B5EF4-FFF2-40B4-BE49-F238E27FC236}">
                <a16:creationId xmlns:a16="http://schemas.microsoft.com/office/drawing/2014/main" id="{CE77BB0D-F43F-5217-CEDF-32EA850A1E69}"/>
              </a:ext>
            </a:extLst>
          </p:cNvPr>
          <p:cNvGrpSpPr/>
          <p:nvPr/>
        </p:nvGrpSpPr>
        <p:grpSpPr>
          <a:xfrm rot="1405703">
            <a:off x="10667299" y="3986292"/>
            <a:ext cx="1102133" cy="624167"/>
            <a:chOff x="6829425" y="9525"/>
            <a:chExt cx="1866900" cy="1057275"/>
          </a:xfrm>
        </p:grpSpPr>
        <p:sp>
          <p:nvSpPr>
            <p:cNvPr id="10" name="Google Shape;468;p29">
              <a:extLst>
                <a:ext uri="{FF2B5EF4-FFF2-40B4-BE49-F238E27FC236}">
                  <a16:creationId xmlns:a16="http://schemas.microsoft.com/office/drawing/2014/main" id="{B58AF61D-6F53-E308-B5A4-FA74120262EE}"/>
                </a:ext>
              </a:extLst>
            </p:cNvPr>
            <p:cNvSpPr/>
            <p:nvPr/>
          </p:nvSpPr>
          <p:spPr>
            <a:xfrm>
              <a:off x="6829425" y="9525"/>
              <a:ext cx="1866900" cy="10572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 name="Google Shape;469;p29">
              <a:extLst>
                <a:ext uri="{FF2B5EF4-FFF2-40B4-BE49-F238E27FC236}">
                  <a16:creationId xmlns:a16="http://schemas.microsoft.com/office/drawing/2014/main" id="{C7A9D929-4599-C0AB-6E23-FBABDA29D3DC}"/>
                </a:ext>
              </a:extLst>
            </p:cNvPr>
            <p:cNvGrpSpPr/>
            <p:nvPr/>
          </p:nvGrpSpPr>
          <p:grpSpPr>
            <a:xfrm>
              <a:off x="7052278" y="386540"/>
              <a:ext cx="1421194" cy="303245"/>
              <a:chOff x="8753449" y="924310"/>
              <a:chExt cx="3134840" cy="668892"/>
            </a:xfrm>
          </p:grpSpPr>
          <p:sp>
            <p:nvSpPr>
              <p:cNvPr id="12" name="Google Shape;470;p29">
                <a:extLst>
                  <a:ext uri="{FF2B5EF4-FFF2-40B4-BE49-F238E27FC236}">
                    <a16:creationId xmlns:a16="http://schemas.microsoft.com/office/drawing/2014/main" id="{5B10F6A5-503A-AC85-9487-CFE69B57AA47}"/>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471;p29">
                <a:extLst>
                  <a:ext uri="{FF2B5EF4-FFF2-40B4-BE49-F238E27FC236}">
                    <a16:creationId xmlns:a16="http://schemas.microsoft.com/office/drawing/2014/main" id="{D45610B7-6BA0-A19F-11CA-F6501855D9B2}"/>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472;p29">
                <a:extLst>
                  <a:ext uri="{FF2B5EF4-FFF2-40B4-BE49-F238E27FC236}">
                    <a16:creationId xmlns:a16="http://schemas.microsoft.com/office/drawing/2014/main" id="{BF41E6CD-E323-053B-12FA-A7686460C5BD}"/>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473;p29">
                <a:extLst>
                  <a:ext uri="{FF2B5EF4-FFF2-40B4-BE49-F238E27FC236}">
                    <a16:creationId xmlns:a16="http://schemas.microsoft.com/office/drawing/2014/main" id="{F4AD86D0-3D84-F5AF-BC8A-0A6F39326EDB}"/>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474;p29">
                <a:extLst>
                  <a:ext uri="{FF2B5EF4-FFF2-40B4-BE49-F238E27FC236}">
                    <a16:creationId xmlns:a16="http://schemas.microsoft.com/office/drawing/2014/main" id="{39EFAAAB-B5D6-2AB8-5581-44662698823B}"/>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475;p29">
                <a:extLst>
                  <a:ext uri="{FF2B5EF4-FFF2-40B4-BE49-F238E27FC236}">
                    <a16:creationId xmlns:a16="http://schemas.microsoft.com/office/drawing/2014/main" id="{5FD63370-0342-0D72-24D4-FE7F6ED02DFD}"/>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9223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7"/>
          <p:cNvPicPr preferRelativeResize="0"/>
          <p:nvPr/>
        </p:nvPicPr>
        <p:blipFill rotWithShape="1">
          <a:blip r:embed="rId3">
            <a:alphaModFix/>
          </a:blip>
          <a:srcRect/>
          <a:stretch/>
        </p:blipFill>
        <p:spPr>
          <a:xfrm rot="-589488">
            <a:off x="505730" y="664640"/>
            <a:ext cx="202415" cy="158251"/>
          </a:xfrm>
          <a:prstGeom prst="rect">
            <a:avLst/>
          </a:prstGeom>
          <a:noFill/>
          <a:ln>
            <a:noFill/>
          </a:ln>
        </p:spPr>
      </p:pic>
      <p:grpSp>
        <p:nvGrpSpPr>
          <p:cNvPr id="374" name="Google Shape;374;p27"/>
          <p:cNvGrpSpPr/>
          <p:nvPr/>
        </p:nvGrpSpPr>
        <p:grpSpPr>
          <a:xfrm>
            <a:off x="8143848" y="1200081"/>
            <a:ext cx="3134840" cy="4183232"/>
            <a:chOff x="8753449" y="924310"/>
            <a:chExt cx="3134840" cy="4183232"/>
          </a:xfrm>
        </p:grpSpPr>
        <p:sp>
          <p:nvSpPr>
            <p:cNvPr id="375" name="Google Shape;375;p27"/>
            <p:cNvSpPr/>
            <p:nvPr/>
          </p:nvSpPr>
          <p:spPr>
            <a:xfrm>
              <a:off x="9719843" y="457614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7"/>
            <p:cNvSpPr/>
            <p:nvPr/>
          </p:nvSpPr>
          <p:spPr>
            <a:xfrm>
              <a:off x="11396025" y="457259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7"/>
            <p:cNvSpPr/>
            <p:nvPr/>
          </p:nvSpPr>
          <p:spPr>
            <a:xfrm>
              <a:off x="9226948" y="457752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27"/>
            <p:cNvSpPr/>
            <p:nvPr/>
          </p:nvSpPr>
          <p:spPr>
            <a:xfrm>
              <a:off x="10524707" y="456331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7"/>
            <p:cNvSpPr/>
            <p:nvPr/>
          </p:nvSpPr>
          <p:spPr>
            <a:xfrm>
              <a:off x="8753449" y="459302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27"/>
            <p:cNvSpPr/>
            <p:nvPr/>
          </p:nvSpPr>
          <p:spPr>
            <a:xfrm>
              <a:off x="11051998" y="443865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27"/>
            <p:cNvSpPr/>
            <p:nvPr/>
          </p:nvSpPr>
          <p:spPr>
            <a:xfrm>
              <a:off x="9719843" y="3873280"/>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27"/>
            <p:cNvSpPr/>
            <p:nvPr/>
          </p:nvSpPr>
          <p:spPr>
            <a:xfrm>
              <a:off x="11396025" y="386973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27"/>
            <p:cNvSpPr/>
            <p:nvPr/>
          </p:nvSpPr>
          <p:spPr>
            <a:xfrm>
              <a:off x="9226948" y="3874652"/>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27"/>
            <p:cNvSpPr/>
            <p:nvPr/>
          </p:nvSpPr>
          <p:spPr>
            <a:xfrm>
              <a:off x="10524707" y="3860447"/>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27"/>
            <p:cNvSpPr/>
            <p:nvPr/>
          </p:nvSpPr>
          <p:spPr>
            <a:xfrm>
              <a:off x="8753449" y="3890161"/>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7"/>
            <p:cNvSpPr/>
            <p:nvPr/>
          </p:nvSpPr>
          <p:spPr>
            <a:xfrm>
              <a:off x="11051998" y="3735782"/>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27"/>
            <p:cNvSpPr/>
            <p:nvPr/>
          </p:nvSpPr>
          <p:spPr>
            <a:xfrm>
              <a:off x="9719843" y="317041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27"/>
            <p:cNvSpPr/>
            <p:nvPr/>
          </p:nvSpPr>
          <p:spPr>
            <a:xfrm>
              <a:off x="11396025" y="316686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27"/>
            <p:cNvSpPr/>
            <p:nvPr/>
          </p:nvSpPr>
          <p:spPr>
            <a:xfrm>
              <a:off x="9226948" y="317178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27"/>
            <p:cNvSpPr/>
            <p:nvPr/>
          </p:nvSpPr>
          <p:spPr>
            <a:xfrm>
              <a:off x="10524707" y="315757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27"/>
            <p:cNvSpPr/>
            <p:nvPr/>
          </p:nvSpPr>
          <p:spPr>
            <a:xfrm>
              <a:off x="8753449" y="318729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27"/>
            <p:cNvSpPr/>
            <p:nvPr/>
          </p:nvSpPr>
          <p:spPr>
            <a:xfrm>
              <a:off x="11051998" y="303291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27"/>
            <p:cNvSpPr/>
            <p:nvPr/>
          </p:nvSpPr>
          <p:spPr>
            <a:xfrm>
              <a:off x="9719843" y="2467544"/>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7"/>
            <p:cNvSpPr/>
            <p:nvPr/>
          </p:nvSpPr>
          <p:spPr>
            <a:xfrm>
              <a:off x="11396025" y="2463994"/>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7"/>
            <p:cNvSpPr/>
            <p:nvPr/>
          </p:nvSpPr>
          <p:spPr>
            <a:xfrm>
              <a:off x="9226948" y="2468916"/>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27"/>
            <p:cNvSpPr/>
            <p:nvPr/>
          </p:nvSpPr>
          <p:spPr>
            <a:xfrm>
              <a:off x="10524707" y="2454711"/>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27"/>
            <p:cNvSpPr/>
            <p:nvPr/>
          </p:nvSpPr>
          <p:spPr>
            <a:xfrm>
              <a:off x="8753449" y="2484425"/>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27"/>
            <p:cNvSpPr/>
            <p:nvPr/>
          </p:nvSpPr>
          <p:spPr>
            <a:xfrm>
              <a:off x="11051998" y="2330046"/>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27"/>
            <p:cNvSpPr/>
            <p:nvPr/>
          </p:nvSpPr>
          <p:spPr>
            <a:xfrm>
              <a:off x="9719843" y="176467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27"/>
            <p:cNvSpPr/>
            <p:nvPr/>
          </p:nvSpPr>
          <p:spPr>
            <a:xfrm>
              <a:off x="11396025" y="1761126"/>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27"/>
            <p:cNvSpPr/>
            <p:nvPr/>
          </p:nvSpPr>
          <p:spPr>
            <a:xfrm>
              <a:off x="9226948" y="1766048"/>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27"/>
            <p:cNvSpPr/>
            <p:nvPr/>
          </p:nvSpPr>
          <p:spPr>
            <a:xfrm>
              <a:off x="10524707" y="175184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7"/>
            <p:cNvSpPr/>
            <p:nvPr/>
          </p:nvSpPr>
          <p:spPr>
            <a:xfrm>
              <a:off x="8753449" y="178155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27"/>
            <p:cNvSpPr/>
            <p:nvPr/>
          </p:nvSpPr>
          <p:spPr>
            <a:xfrm>
              <a:off x="11051998" y="1627178"/>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27"/>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7"/>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27"/>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27"/>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27"/>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27"/>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19" name="Google Shape;419;p27"/>
          <p:cNvSpPr txBox="1"/>
          <p:nvPr/>
        </p:nvSpPr>
        <p:spPr>
          <a:xfrm>
            <a:off x="901700" y="3767209"/>
            <a:ext cx="6324600" cy="4893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1200" b="0" i="0" dirty="0">
                <a:solidFill>
                  <a:schemeClr val="lt1"/>
                </a:solidFill>
                <a:latin typeface="Calibri"/>
                <a:ea typeface="Calibri"/>
                <a:cs typeface="Calibri"/>
                <a:sym typeface="Calibri"/>
              </a:rPr>
              <a:t>Lorem Ipsum is simply dummy text of the printing and typesetting industry. Lorem Ipsum has been the industry's standard dummy text ever since the when an unknown printer took a galley of type</a:t>
            </a:r>
            <a:endParaRPr sz="1200" dirty="0">
              <a:solidFill>
                <a:schemeClr val="lt1"/>
              </a:solidFill>
              <a:latin typeface="Calibri"/>
              <a:ea typeface="Calibri"/>
              <a:cs typeface="Calibri"/>
              <a:sym typeface="Calibri"/>
            </a:endParaRPr>
          </a:p>
        </p:txBody>
      </p:sp>
      <p:pic>
        <p:nvPicPr>
          <p:cNvPr id="425" name="Google Shape;425;p27"/>
          <p:cNvPicPr preferRelativeResize="0"/>
          <p:nvPr/>
        </p:nvPicPr>
        <p:blipFill>
          <a:blip r:embed="rId4">
            <a:alphaModFix/>
          </a:blip>
          <a:stretch>
            <a:fillRect/>
          </a:stretch>
        </p:blipFill>
        <p:spPr>
          <a:xfrm>
            <a:off x="11278700" y="0"/>
            <a:ext cx="924600" cy="6858001"/>
          </a:xfrm>
          <a:prstGeom prst="rect">
            <a:avLst/>
          </a:prstGeom>
          <a:noFill/>
          <a:ln>
            <a:noFill/>
          </a:ln>
        </p:spPr>
      </p:pic>
      <p:sp>
        <p:nvSpPr>
          <p:cNvPr id="9" name="Title 8">
            <a:extLst>
              <a:ext uri="{FF2B5EF4-FFF2-40B4-BE49-F238E27FC236}">
                <a16:creationId xmlns:a16="http://schemas.microsoft.com/office/drawing/2014/main" id="{F0FC555E-C419-F873-6B9E-FA46B3E4CB05}"/>
              </a:ext>
            </a:extLst>
          </p:cNvPr>
          <p:cNvSpPr>
            <a:spLocks noGrp="1"/>
          </p:cNvSpPr>
          <p:nvPr>
            <p:ph type="title"/>
          </p:nvPr>
        </p:nvSpPr>
        <p:spPr/>
        <p:txBody>
          <a:bodyPr/>
          <a:lstStyle/>
          <a:p>
            <a:r>
              <a:rPr lang="en-US" dirty="0"/>
              <a:t>QUERIES:</a:t>
            </a:r>
            <a:endParaRPr lang="en-IN" dirty="0"/>
          </a:p>
        </p:txBody>
      </p:sp>
      <p:pic>
        <p:nvPicPr>
          <p:cNvPr id="11" name="Picture 10">
            <a:extLst>
              <a:ext uri="{FF2B5EF4-FFF2-40B4-BE49-F238E27FC236}">
                <a16:creationId xmlns:a16="http://schemas.microsoft.com/office/drawing/2014/main" id="{1CC421B4-A920-B227-5975-EFAC2ECD7EFE}"/>
              </a:ext>
            </a:extLst>
          </p:cNvPr>
          <p:cNvPicPr>
            <a:picLocks noChangeAspect="1"/>
          </p:cNvPicPr>
          <p:nvPr/>
        </p:nvPicPr>
        <p:blipFill>
          <a:blip r:embed="rId5"/>
          <a:stretch>
            <a:fillRect/>
          </a:stretch>
        </p:blipFill>
        <p:spPr>
          <a:xfrm>
            <a:off x="145896" y="2162095"/>
            <a:ext cx="8926063" cy="511678"/>
          </a:xfrm>
          <a:prstGeom prst="rect">
            <a:avLst/>
          </a:prstGeom>
          <a:ln>
            <a:solidFill>
              <a:schemeClr val="tx1"/>
            </a:solidFill>
          </a:ln>
        </p:spPr>
      </p:pic>
      <p:pic>
        <p:nvPicPr>
          <p:cNvPr id="13" name="Picture 12">
            <a:extLst>
              <a:ext uri="{FF2B5EF4-FFF2-40B4-BE49-F238E27FC236}">
                <a16:creationId xmlns:a16="http://schemas.microsoft.com/office/drawing/2014/main" id="{CDE58F0A-12EB-22AA-79B6-778787316DEB}"/>
              </a:ext>
            </a:extLst>
          </p:cNvPr>
          <p:cNvPicPr>
            <a:picLocks noChangeAspect="1"/>
          </p:cNvPicPr>
          <p:nvPr/>
        </p:nvPicPr>
        <p:blipFill>
          <a:blip r:embed="rId6"/>
          <a:stretch>
            <a:fillRect/>
          </a:stretch>
        </p:blipFill>
        <p:spPr>
          <a:xfrm>
            <a:off x="1154413" y="2812026"/>
            <a:ext cx="6506888" cy="2861005"/>
          </a:xfrm>
          <a:prstGeom prst="rect">
            <a:avLst/>
          </a:prstGeom>
          <a:ln>
            <a:solidFill>
              <a:schemeClr val="tx1"/>
            </a:solidFill>
          </a:ln>
        </p:spPr>
      </p:pic>
      <p:sp>
        <p:nvSpPr>
          <p:cNvPr id="17" name="TextBox 16">
            <a:extLst>
              <a:ext uri="{FF2B5EF4-FFF2-40B4-BE49-F238E27FC236}">
                <a16:creationId xmlns:a16="http://schemas.microsoft.com/office/drawing/2014/main" id="{08B3633B-35D8-4EB5-3ED4-ACB6758363AD}"/>
              </a:ext>
            </a:extLst>
          </p:cNvPr>
          <p:cNvSpPr txBox="1"/>
          <p:nvPr/>
        </p:nvSpPr>
        <p:spPr>
          <a:xfrm>
            <a:off x="1025674" y="1264585"/>
            <a:ext cx="7185393"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1. Retrieve all cities with the number of customers in each city</a:t>
            </a:r>
            <a:r>
              <a:rPr lang="en-US" sz="1800" b="1" dirty="0">
                <a:latin typeface="Segoe UI" panose="020B0502040204020203" pitchFamily="34" charset="0"/>
                <a:cs typeface="Segoe UI" panose="020B0502040204020203" pitchFamily="34" charset="0"/>
              </a:rPr>
              <a:t>.</a:t>
            </a:r>
            <a:endParaRPr lang="en-IN" sz="18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7038EEAE-57F1-F62C-65BE-78DC4CE6E9A4}"/>
              </a:ext>
            </a:extLst>
          </p:cNvPr>
          <p:cNvSpPr txBox="1"/>
          <p:nvPr/>
        </p:nvSpPr>
        <p:spPr>
          <a:xfrm>
            <a:off x="2705100" y="5743695"/>
            <a:ext cx="8623400" cy="646331"/>
          </a:xfrm>
          <a:prstGeom prst="rect">
            <a:avLst/>
          </a:prstGeom>
          <a:noFill/>
        </p:spPr>
        <p:txBody>
          <a:bodyPr wrap="square" rtlCol="0">
            <a:spAutoFit/>
          </a:bodyPr>
          <a:lstStyle/>
          <a:p>
            <a:r>
              <a:rPr lang="en-US" sz="1800" b="1" i="1" dirty="0"/>
              <a:t>-- Explanation: This query groups customers by city and counts the number of customers in each.</a:t>
            </a:r>
            <a:endParaRPr lang="en-IN" sz="1800" b="1"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3"/>
          <p:cNvPicPr preferRelativeResize="0"/>
          <p:nvPr/>
        </p:nvPicPr>
        <p:blipFill>
          <a:blip r:embed="rId3">
            <a:alphaModFix/>
          </a:blip>
          <a:stretch>
            <a:fillRect/>
          </a:stretch>
        </p:blipFill>
        <p:spPr>
          <a:xfrm>
            <a:off x="7905000" y="0"/>
            <a:ext cx="4283725" cy="6858000"/>
          </a:xfrm>
          <a:prstGeom prst="rect">
            <a:avLst/>
          </a:prstGeom>
          <a:noFill/>
          <a:ln>
            <a:noFill/>
          </a:ln>
        </p:spPr>
      </p:pic>
      <p:pic>
        <p:nvPicPr>
          <p:cNvPr id="239" name="Google Shape;239;p23"/>
          <p:cNvPicPr preferRelativeResize="0"/>
          <p:nvPr/>
        </p:nvPicPr>
        <p:blipFill rotWithShape="1">
          <a:blip r:embed="rId4">
            <a:alphaModFix/>
          </a:blip>
          <a:srcRect/>
          <a:stretch/>
        </p:blipFill>
        <p:spPr>
          <a:xfrm>
            <a:off x="9851269" y="838200"/>
            <a:ext cx="1544422" cy="774338"/>
          </a:xfrm>
          <a:prstGeom prst="rect">
            <a:avLst/>
          </a:prstGeom>
          <a:noFill/>
          <a:ln>
            <a:noFill/>
          </a:ln>
        </p:spPr>
      </p:pic>
      <p:grpSp>
        <p:nvGrpSpPr>
          <p:cNvPr id="243" name="Google Shape;243;p23"/>
          <p:cNvGrpSpPr/>
          <p:nvPr/>
        </p:nvGrpSpPr>
        <p:grpSpPr>
          <a:xfrm>
            <a:off x="9480550" y="2667270"/>
            <a:ext cx="2408036" cy="513810"/>
            <a:chOff x="8753449" y="924310"/>
            <a:chExt cx="3134840" cy="668892"/>
          </a:xfrm>
        </p:grpSpPr>
        <p:sp>
          <p:nvSpPr>
            <p:cNvPr id="244" name="Google Shape;244;p23"/>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E75872A-C937-32E6-92E1-2D072D3CA3C6}"/>
              </a:ext>
            </a:extLst>
          </p:cNvPr>
          <p:cNvSpPr txBox="1"/>
          <p:nvPr/>
        </p:nvSpPr>
        <p:spPr>
          <a:xfrm>
            <a:off x="191729" y="443973"/>
            <a:ext cx="7887746" cy="369332"/>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2. Find the total number of menu items available across all restaurants.</a:t>
            </a:r>
            <a:endParaRPr lang="en-IN" sz="1800" b="1" i="1"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DB8CDFAC-C073-1DB8-DB78-D96EBC53544E}"/>
              </a:ext>
            </a:extLst>
          </p:cNvPr>
          <p:cNvPicPr>
            <a:picLocks noChangeAspect="1"/>
          </p:cNvPicPr>
          <p:nvPr/>
        </p:nvPicPr>
        <p:blipFill>
          <a:blip r:embed="rId5"/>
          <a:stretch>
            <a:fillRect/>
          </a:stretch>
        </p:blipFill>
        <p:spPr>
          <a:xfrm>
            <a:off x="191730" y="1357695"/>
            <a:ext cx="7887746" cy="369332"/>
          </a:xfrm>
          <a:prstGeom prst="rect">
            <a:avLst/>
          </a:prstGeom>
          <a:ln>
            <a:solidFill>
              <a:schemeClr val="tx1"/>
            </a:solidFill>
          </a:ln>
        </p:spPr>
      </p:pic>
      <p:pic>
        <p:nvPicPr>
          <p:cNvPr id="17" name="Picture 16">
            <a:extLst>
              <a:ext uri="{FF2B5EF4-FFF2-40B4-BE49-F238E27FC236}">
                <a16:creationId xmlns:a16="http://schemas.microsoft.com/office/drawing/2014/main" id="{54EAAD41-E0AC-3B49-54E2-6DA3030C8757}"/>
              </a:ext>
            </a:extLst>
          </p:cNvPr>
          <p:cNvPicPr>
            <a:picLocks noChangeAspect="1"/>
          </p:cNvPicPr>
          <p:nvPr/>
        </p:nvPicPr>
        <p:blipFill>
          <a:blip r:embed="rId6"/>
          <a:stretch>
            <a:fillRect/>
          </a:stretch>
        </p:blipFill>
        <p:spPr>
          <a:xfrm>
            <a:off x="313168" y="2484177"/>
            <a:ext cx="7470394" cy="2169710"/>
          </a:xfrm>
          <a:prstGeom prst="rect">
            <a:avLst/>
          </a:prstGeom>
          <a:ln>
            <a:solidFill>
              <a:schemeClr val="tx1"/>
            </a:solidFill>
          </a:ln>
        </p:spPr>
      </p:pic>
      <p:sp>
        <p:nvSpPr>
          <p:cNvPr id="3" name="TextBox 2">
            <a:extLst>
              <a:ext uri="{FF2B5EF4-FFF2-40B4-BE49-F238E27FC236}">
                <a16:creationId xmlns:a16="http://schemas.microsoft.com/office/drawing/2014/main" id="{3FD38D14-3689-5CF5-C466-1E6AB5767672}"/>
              </a:ext>
            </a:extLst>
          </p:cNvPr>
          <p:cNvSpPr txBox="1"/>
          <p:nvPr/>
        </p:nvSpPr>
        <p:spPr>
          <a:xfrm>
            <a:off x="313168" y="5132439"/>
            <a:ext cx="6353103" cy="646331"/>
          </a:xfrm>
          <a:prstGeom prst="rect">
            <a:avLst/>
          </a:prstGeom>
          <a:noFill/>
        </p:spPr>
        <p:txBody>
          <a:bodyPr wrap="square" rtlCol="0">
            <a:spAutoFit/>
          </a:bodyPr>
          <a:lstStyle/>
          <a:p>
            <a:r>
              <a:rPr lang="en-US" sz="1800" b="1" i="1" dirty="0"/>
              <a:t>-- Explanation: This query counts all records in the </a:t>
            </a:r>
            <a:r>
              <a:rPr lang="en-US" sz="1800" b="1" i="1" dirty="0" err="1"/>
              <a:t>Menu_Items</a:t>
            </a:r>
            <a:r>
              <a:rPr lang="en-US" sz="1800" b="1" i="1" dirty="0"/>
              <a:t> table.</a:t>
            </a:r>
            <a:endParaRPr lang="en-IN" sz="1800" b="1"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31"/>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69" name="Google Shape;569;p31"/>
          <p:cNvPicPr preferRelativeResize="0"/>
          <p:nvPr/>
        </p:nvPicPr>
        <p:blipFill rotWithShape="1">
          <a:blip r:embed="rId4">
            <a:alphaModFix/>
          </a:blip>
          <a:srcRect/>
          <a:stretch/>
        </p:blipFill>
        <p:spPr>
          <a:xfrm>
            <a:off x="10539535" y="838200"/>
            <a:ext cx="1544422" cy="774338"/>
          </a:xfrm>
          <a:prstGeom prst="rect">
            <a:avLst/>
          </a:prstGeom>
          <a:noFill/>
          <a:ln>
            <a:noFill/>
          </a:ln>
        </p:spPr>
      </p:pic>
      <p:grpSp>
        <p:nvGrpSpPr>
          <p:cNvPr id="570" name="Google Shape;570;p31"/>
          <p:cNvGrpSpPr/>
          <p:nvPr/>
        </p:nvGrpSpPr>
        <p:grpSpPr>
          <a:xfrm>
            <a:off x="7560374" y="1"/>
            <a:ext cx="1291527" cy="6052900"/>
            <a:chOff x="11059391" y="2420023"/>
            <a:chExt cx="668892" cy="3134840"/>
          </a:xfrm>
        </p:grpSpPr>
        <p:sp>
          <p:nvSpPr>
            <p:cNvPr id="571" name="Google Shape;571;p31"/>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31"/>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1"/>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1"/>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31"/>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1"/>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76C2AE32-2F96-3333-27B2-5D163DD6253C}"/>
              </a:ext>
            </a:extLst>
          </p:cNvPr>
          <p:cNvSpPr txBox="1"/>
          <p:nvPr/>
        </p:nvSpPr>
        <p:spPr>
          <a:xfrm>
            <a:off x="0" y="327546"/>
            <a:ext cx="6509982" cy="646331"/>
          </a:xfrm>
          <a:prstGeom prst="rect">
            <a:avLst/>
          </a:prstGeom>
          <a:noFill/>
        </p:spPr>
        <p:txBody>
          <a:bodyPr wrap="square" rtlCol="0">
            <a:spAutoFit/>
          </a:bodyPr>
          <a:lstStyle/>
          <a:p>
            <a:r>
              <a:rPr lang="en-US" sz="1800" b="1" i="1" dirty="0">
                <a:latin typeface="Segoe UI" panose="020B0502040204020203" pitchFamily="34" charset="0"/>
                <a:cs typeface="Segoe UI" panose="020B0502040204020203" pitchFamily="34" charset="0"/>
              </a:rPr>
              <a:t> 3. Retrieve details of all orders where the total amount exceeds $50.</a:t>
            </a:r>
            <a:endParaRPr lang="en-IN" sz="1800" b="1" i="1" dirty="0">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AB2224E1-D771-1BF6-C6F9-7D2DDBEC1067}"/>
              </a:ext>
            </a:extLst>
          </p:cNvPr>
          <p:cNvPicPr>
            <a:picLocks noChangeAspect="1"/>
          </p:cNvPicPr>
          <p:nvPr/>
        </p:nvPicPr>
        <p:blipFill>
          <a:blip r:embed="rId5"/>
          <a:stretch>
            <a:fillRect/>
          </a:stretch>
        </p:blipFill>
        <p:spPr>
          <a:xfrm>
            <a:off x="780895" y="1369991"/>
            <a:ext cx="4725059" cy="352474"/>
          </a:xfrm>
          <a:prstGeom prst="rect">
            <a:avLst/>
          </a:prstGeom>
          <a:ln>
            <a:solidFill>
              <a:schemeClr val="tx1"/>
            </a:solidFill>
          </a:ln>
        </p:spPr>
      </p:pic>
      <p:pic>
        <p:nvPicPr>
          <p:cNvPr id="18" name="Picture 17">
            <a:extLst>
              <a:ext uri="{FF2B5EF4-FFF2-40B4-BE49-F238E27FC236}">
                <a16:creationId xmlns:a16="http://schemas.microsoft.com/office/drawing/2014/main" id="{5C640726-A40D-0CBE-8DB1-39F42169FCB8}"/>
              </a:ext>
            </a:extLst>
          </p:cNvPr>
          <p:cNvPicPr>
            <a:picLocks noChangeAspect="1"/>
          </p:cNvPicPr>
          <p:nvPr/>
        </p:nvPicPr>
        <p:blipFill>
          <a:blip r:embed="rId6"/>
          <a:stretch>
            <a:fillRect/>
          </a:stretch>
        </p:blipFill>
        <p:spPr>
          <a:xfrm>
            <a:off x="150485" y="2118579"/>
            <a:ext cx="5515634" cy="3369430"/>
          </a:xfrm>
          <a:prstGeom prst="rect">
            <a:avLst/>
          </a:prstGeom>
          <a:ln>
            <a:solidFill>
              <a:schemeClr val="tx1"/>
            </a:solidFill>
          </a:ln>
        </p:spPr>
      </p:pic>
      <p:sp>
        <p:nvSpPr>
          <p:cNvPr id="2" name="TextBox 1">
            <a:extLst>
              <a:ext uri="{FF2B5EF4-FFF2-40B4-BE49-F238E27FC236}">
                <a16:creationId xmlns:a16="http://schemas.microsoft.com/office/drawing/2014/main" id="{D4E959ED-C7B6-67E7-5FF8-3F20572B28AA}"/>
              </a:ext>
            </a:extLst>
          </p:cNvPr>
          <p:cNvSpPr txBox="1"/>
          <p:nvPr/>
        </p:nvSpPr>
        <p:spPr>
          <a:xfrm>
            <a:off x="280219" y="5577656"/>
            <a:ext cx="6229763" cy="646331"/>
          </a:xfrm>
          <a:prstGeom prst="rect">
            <a:avLst/>
          </a:prstGeom>
          <a:noFill/>
        </p:spPr>
        <p:txBody>
          <a:bodyPr wrap="square" rtlCol="0">
            <a:spAutoFit/>
          </a:bodyPr>
          <a:lstStyle/>
          <a:p>
            <a:r>
              <a:rPr lang="en-US" sz="1800" b="1" i="1" dirty="0"/>
              <a:t>-- Explanation: This query filters orders with a total amount greater than 50.</a:t>
            </a:r>
            <a:endParaRPr lang="en-IN" sz="1800" b="1" i="1" dirty="0"/>
          </a:p>
        </p:txBody>
      </p:sp>
    </p:spTree>
  </p:cSld>
  <p:clrMapOvr>
    <a:masterClrMapping/>
  </p:clrMapOvr>
</p:sld>
</file>

<file path=ppt/theme/theme1.xml><?xml version="1.0" encoding="utf-8"?>
<a:theme xmlns:a="http://schemas.openxmlformats.org/drawingml/2006/main" name="Office Theme">
  <a:themeElements>
    <a:clrScheme name="zomato">
      <a:dk1>
        <a:srgbClr val="000000"/>
      </a:dk1>
      <a:lt1>
        <a:srgbClr val="FFFFFF"/>
      </a:lt1>
      <a:dk2>
        <a:srgbClr val="000000"/>
      </a:dk2>
      <a:lt2>
        <a:srgbClr val="FFFFFF"/>
      </a:lt2>
      <a:accent1>
        <a:srgbClr val="CF142F"/>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845</Words>
  <Application>Microsoft Office PowerPoint</Application>
  <PresentationFormat>Widescreen</PresentationFormat>
  <Paragraphs>81</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Poppins</vt:lpstr>
      <vt:lpstr>Noto Sans Symbols</vt:lpstr>
      <vt:lpstr>Arial</vt:lpstr>
      <vt:lpstr>Calibri</vt:lpstr>
      <vt:lpstr>Segoe UI</vt:lpstr>
      <vt:lpstr>Office Theme</vt:lpstr>
      <vt:lpstr>Zomato      Analysis</vt:lpstr>
      <vt:lpstr>INTRODUCTION</vt:lpstr>
      <vt:lpstr>OBJECTIVE</vt:lpstr>
      <vt:lpstr>ER DIAGRAM:</vt:lpstr>
      <vt:lpstr>DATASET OVERVIEW</vt:lpstr>
      <vt:lpstr>PROBLEM STATEMENT</vt:lpstr>
      <vt:lpstr>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Adnan sayyed</cp:lastModifiedBy>
  <cp:revision>5</cp:revision>
  <dcterms:modified xsi:type="dcterms:W3CDTF">2025-01-03T21:20:51Z</dcterms:modified>
</cp:coreProperties>
</file>